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6EB5"/>
    <a:srgbClr val="25A0F3"/>
    <a:srgbClr val="C8E7FC"/>
    <a:srgbClr val="9D7457"/>
    <a:srgbClr val="E7DCD5"/>
    <a:srgbClr val="707176"/>
    <a:srgbClr val="C9B09F"/>
    <a:srgbClr val="ECECEC"/>
    <a:srgbClr val="C28D2D"/>
    <a:srgbClr val="F9F2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9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C23-75FE-4BD4-A4B4-A9288C6149FA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EC02-2B10-4C08-8ABC-3BCB3C345E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7171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C23-75FE-4BD4-A4B4-A9288C6149FA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EC02-2B10-4C08-8ABC-3BCB3C345E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8989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C23-75FE-4BD4-A4B4-A9288C6149FA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EC02-2B10-4C08-8ABC-3BCB3C345E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9552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C23-75FE-4BD4-A4B4-A9288C6149FA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EC02-2B10-4C08-8ABC-3BCB3C345E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0192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C23-75FE-4BD4-A4B4-A9288C6149FA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EC02-2B10-4C08-8ABC-3BCB3C345E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9112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C23-75FE-4BD4-A4B4-A9288C6149FA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EC02-2B10-4C08-8ABC-3BCB3C345E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1682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C23-75FE-4BD4-A4B4-A9288C6149FA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EC02-2B10-4C08-8ABC-3BCB3C345E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8928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C23-75FE-4BD4-A4B4-A9288C6149FA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EC02-2B10-4C08-8ABC-3BCB3C345E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765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C23-75FE-4BD4-A4B4-A9288C6149FA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EC02-2B10-4C08-8ABC-3BCB3C345E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9659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C23-75FE-4BD4-A4B4-A9288C6149FA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EC02-2B10-4C08-8ABC-3BCB3C345E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3393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C23-75FE-4BD4-A4B4-A9288C6149FA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EC02-2B10-4C08-8ABC-3BCB3C345E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9776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C3C23-75FE-4BD4-A4B4-A9288C6149FA}" type="datetimeFigureOut">
              <a:rPr lang="de-DE" smtClean="0"/>
              <a:t>25.03.2022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1EC02-2B10-4C08-8ABC-3BCB3C345E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5533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118760" y="225300"/>
            <a:ext cx="70455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>
                <a:solidFill>
                  <a:srgbClr val="0A6EB5"/>
                </a:solidFill>
                <a:latin typeface="Agfa Rotis Sans Serif ExBd" panose="02000603050000020004" pitchFamily="2" charset="0"/>
              </a:rPr>
              <a:t>Wirkmodell Berufsbildungsbereich (BBB)</a:t>
            </a:r>
          </a:p>
        </p:txBody>
      </p:sp>
      <p:sp>
        <p:nvSpPr>
          <p:cNvPr id="7" name="Rechteck 6"/>
          <p:cNvSpPr/>
          <p:nvPr/>
        </p:nvSpPr>
        <p:spPr>
          <a:xfrm>
            <a:off x="106886" y="973776"/>
            <a:ext cx="1981283" cy="6035518"/>
          </a:xfrm>
          <a:prstGeom prst="rect">
            <a:avLst/>
          </a:prstGeom>
          <a:solidFill>
            <a:srgbClr val="ECECEC"/>
          </a:solidFill>
          <a:ln w="28575">
            <a:solidFill>
              <a:srgbClr val="ECECE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2320273" y="973776"/>
            <a:ext cx="2628073" cy="6025187"/>
          </a:xfrm>
          <a:prstGeom prst="rect">
            <a:avLst/>
          </a:prstGeom>
          <a:solidFill>
            <a:srgbClr val="ECECEC"/>
          </a:solidFill>
          <a:ln w="28575">
            <a:solidFill>
              <a:srgbClr val="ECECE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" name="Rechteck 11"/>
          <p:cNvSpPr/>
          <p:nvPr/>
        </p:nvSpPr>
        <p:spPr>
          <a:xfrm>
            <a:off x="5091330" y="995717"/>
            <a:ext cx="5211670" cy="5965806"/>
          </a:xfrm>
          <a:prstGeom prst="rect">
            <a:avLst/>
          </a:prstGeom>
          <a:solidFill>
            <a:srgbClr val="C8E7FC"/>
          </a:solidFill>
          <a:ln w="28575">
            <a:solidFill>
              <a:srgbClr val="C8E7F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106887" y="952974"/>
            <a:ext cx="1250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A6EB5"/>
                </a:solidFill>
                <a:latin typeface="Agfa Rotis Sans Serif ExBd" panose="02000603050000020004" pitchFamily="2" charset="0"/>
              </a:rPr>
              <a:t>Aktivitäten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2324918" y="101888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A6EB5"/>
                </a:solidFill>
                <a:latin typeface="Agfa Rotis Sans Serif ExBd" panose="02000603050000020004" pitchFamily="2" charset="0"/>
              </a:rPr>
              <a:t>Outputs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5091330" y="961426"/>
            <a:ext cx="1039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A6EB5"/>
                </a:solidFill>
                <a:latin typeface="Agfa Rotis Sans Serif ExBd" panose="02000603050000020004" pitchFamily="2" charset="0"/>
              </a:rPr>
              <a:t>Outcome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118760" y="7406757"/>
            <a:ext cx="2819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A6EB5"/>
                </a:solidFill>
                <a:latin typeface="Agfa Rotis Sans Serif ExBd" panose="02000603050000020004" pitchFamily="2" charset="0"/>
              </a:rPr>
              <a:t>Kontext </a:t>
            </a:r>
            <a:r>
              <a:rPr lang="de-DE">
                <a:solidFill>
                  <a:srgbClr val="0A6EB5"/>
                </a:solidFill>
                <a:latin typeface="Agfa Rotis Sans Serif ExBd" panose="02000603050000020004" pitchFamily="2" charset="0"/>
              </a:rPr>
              <a:t>und Außeneinflüsse</a:t>
            </a:r>
            <a:endParaRPr lang="de-DE" sz="1000" dirty="0">
              <a:solidFill>
                <a:srgbClr val="0A6EB5"/>
              </a:solidFill>
              <a:latin typeface="Agfa Rotis Sans Serif" panose="02000606080000020004" pitchFamily="2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118762" y="1343108"/>
            <a:ext cx="18644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1600" dirty="0">
              <a:latin typeface="Agfa Rotis Sans Serif" panose="02000606080000020004" pitchFamily="2" charset="0"/>
            </a:endParaRPr>
          </a:p>
          <a:p>
            <a:endParaRPr lang="de-DE" sz="1600" dirty="0">
              <a:latin typeface="Agfa Rotis Sans Serif" panose="02000606080000020004" pitchFamily="2" charset="0"/>
            </a:endParaRPr>
          </a:p>
        </p:txBody>
      </p:sp>
      <p:sp>
        <p:nvSpPr>
          <p:cNvPr id="82" name="Textfeld 81"/>
          <p:cNvSpPr txBox="1"/>
          <p:nvPr/>
        </p:nvSpPr>
        <p:spPr>
          <a:xfrm>
            <a:off x="118760" y="7790883"/>
            <a:ext cx="3978641" cy="1600438"/>
          </a:xfrm>
          <a:prstGeom prst="rect">
            <a:avLst/>
          </a:prstGeom>
          <a:solidFill>
            <a:srgbClr val="C8E7FC"/>
          </a:solidFill>
          <a:ln>
            <a:solidFill>
              <a:srgbClr val="C8E7FC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 err="1">
                <a:latin typeface="Agfa Rotis Sans Serif ExBd" panose="02000603050000020004" pitchFamily="2" charset="0"/>
              </a:rPr>
              <a:t>Incomes</a:t>
            </a:r>
            <a:r>
              <a:rPr lang="de-DE" sz="1400" dirty="0">
                <a:latin typeface="Agfa Rotis Sans Serif ExBd" panose="02000603050000020004" pitchFamily="2" charset="0"/>
              </a:rPr>
              <a:t> d. Klientinnen und Klienten </a:t>
            </a:r>
            <a:r>
              <a:rPr lang="de-DE" sz="1000" dirty="0">
                <a:latin typeface="Agfa Rotis Sans Serif" panose="02000606080000020004" pitchFamily="2" charset="0"/>
              </a:rPr>
              <a:t>(ausgewählte Punkte)</a:t>
            </a:r>
            <a:endParaRPr lang="de-DE" sz="1400" dirty="0">
              <a:latin typeface="Agfa Rotis Sans Serif" panose="02000606080000020004" pitchFamily="2" charset="0"/>
            </a:endParaRPr>
          </a:p>
          <a:p>
            <a:r>
              <a:rPr lang="de-DE" sz="1200" dirty="0">
                <a:latin typeface="Agfa Rotis Sans Serif" panose="02000606080000020004" pitchFamily="2" charset="0"/>
              </a:rPr>
              <a:t>Wohnsituation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Soziales Umfeld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Familiäres Umfeld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Sinnesbehinderung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Körperliche Verfassung (u. a. körperliche Behinderung)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Lebenskrise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Motivation</a:t>
            </a:r>
          </a:p>
        </p:txBody>
      </p:sp>
      <p:sp>
        <p:nvSpPr>
          <p:cNvPr id="83" name="Textfeld 82"/>
          <p:cNvSpPr txBox="1"/>
          <p:nvPr/>
        </p:nvSpPr>
        <p:spPr>
          <a:xfrm>
            <a:off x="4570360" y="7775479"/>
            <a:ext cx="1608389" cy="160043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de-DE" sz="1400" i="1" dirty="0">
                <a:latin typeface="Agfa Rotis Sans Serif ExBd" panose="02000603050000020004" pitchFamily="2" charset="0"/>
              </a:rPr>
              <a:t>Input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Personelle Ausstattung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Räumliche Ausstattung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Praktikumsstellen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Öffentlichkeitsarbeit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Ehrenamt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Netzwerk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Technische Ausstattung</a:t>
            </a:r>
          </a:p>
        </p:txBody>
      </p:sp>
      <p:sp>
        <p:nvSpPr>
          <p:cNvPr id="84" name="Textfeld 83"/>
          <p:cNvSpPr txBox="1"/>
          <p:nvPr/>
        </p:nvSpPr>
        <p:spPr>
          <a:xfrm>
            <a:off x="7313369" y="7803281"/>
            <a:ext cx="2952000" cy="1600438"/>
          </a:xfrm>
          <a:prstGeom prst="rect">
            <a:avLst/>
          </a:prstGeom>
          <a:solidFill>
            <a:srgbClr val="C8E7FC"/>
          </a:solidFill>
          <a:ln>
            <a:solidFill>
              <a:srgbClr val="C8E7FC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i="1" dirty="0">
                <a:latin typeface="Agfa Rotis Sans Serif ExBd" panose="02000603050000020004" pitchFamily="2" charset="0"/>
              </a:rPr>
              <a:t>Struktur</a:t>
            </a:r>
            <a:endParaRPr lang="de-DE" sz="1000" dirty="0">
              <a:latin typeface="Agfa Rotis Sans Serif" panose="02000606080000020004" pitchFamily="2" charset="0"/>
            </a:endParaRPr>
          </a:p>
          <a:p>
            <a:r>
              <a:rPr lang="de-DE" sz="1200" dirty="0">
                <a:latin typeface="Agfa Rotis Sans Serif" panose="02000606080000020004" pitchFamily="2" charset="0"/>
              </a:rPr>
              <a:t>Ganzheitlicher Blick</a:t>
            </a:r>
          </a:p>
          <a:p>
            <a:r>
              <a:rPr lang="de-DE" sz="1200" dirty="0" err="1">
                <a:latin typeface="Agfa Rotis Sans Serif" panose="02000606080000020004" pitchFamily="2" charset="0"/>
              </a:rPr>
              <a:t>Commitment</a:t>
            </a:r>
            <a:r>
              <a:rPr lang="de-DE" sz="1200" dirty="0">
                <a:latin typeface="Agfa Rotis Sans Serif" panose="02000606080000020004" pitchFamily="2" charset="0"/>
              </a:rPr>
              <a:t> zw. Den Personen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Regelmäßige Teambesprechungen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Fallbesprechungen bei Bedarf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Teilhabe- und Bildungsplanung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Eingangsverfahren mit Diagnostik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Supervision</a:t>
            </a:r>
          </a:p>
        </p:txBody>
      </p:sp>
      <p:sp>
        <p:nvSpPr>
          <p:cNvPr id="85" name="Textfeld 84"/>
          <p:cNvSpPr txBox="1"/>
          <p:nvPr/>
        </p:nvSpPr>
        <p:spPr>
          <a:xfrm>
            <a:off x="10340103" y="7790322"/>
            <a:ext cx="2265364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i="1" dirty="0">
                <a:latin typeface="Agfa Rotis Sans Serif ExBd" panose="02000603050000020004" pitchFamily="2" charset="0"/>
              </a:rPr>
              <a:t>Kontext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Gesellschaftliche Entwicklung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Entwicklung auf dem Arbeitsmarkt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Leistungsvereinbarung</a:t>
            </a:r>
          </a:p>
          <a:p>
            <a:r>
              <a:rPr lang="de-DE" sz="1200" dirty="0">
                <a:latin typeface="Agfa Rotis Sans Serif" panose="02000606080000020004" pitchFamily="2" charset="0"/>
              </a:rPr>
              <a:t>Infrastruktur</a:t>
            </a:r>
          </a:p>
          <a:p>
            <a:endParaRPr lang="de-DE" sz="1200" dirty="0">
              <a:latin typeface="Agfa Rotis Sans Serif" panose="02000606080000020004" pitchFamily="2" charset="0"/>
            </a:endParaRPr>
          </a:p>
          <a:p>
            <a:endParaRPr lang="de-DE" sz="1200" dirty="0">
              <a:latin typeface="Agfa Rotis Sans Serif" panose="02000606080000020004" pitchFamily="2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118760" y="7398285"/>
            <a:ext cx="12564077" cy="1992475"/>
          </a:xfrm>
          <a:prstGeom prst="rect">
            <a:avLst/>
          </a:prstGeom>
          <a:noFill/>
          <a:ln w="28575">
            <a:solidFill>
              <a:srgbClr val="0A6EB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9" name="Gerade Verbindung mit Pfeil 18"/>
          <p:cNvCxnSpPr>
            <a:cxnSpLocks/>
          </p:cNvCxnSpPr>
          <p:nvPr/>
        </p:nvCxnSpPr>
        <p:spPr>
          <a:xfrm flipV="1">
            <a:off x="1088322" y="7000822"/>
            <a:ext cx="0" cy="39563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/>
        </p:nvCxnSpPr>
        <p:spPr>
          <a:xfrm flipV="1">
            <a:off x="3169376" y="6995470"/>
            <a:ext cx="0" cy="36000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 flipV="1">
            <a:off x="9338074" y="7036452"/>
            <a:ext cx="0" cy="36000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26986" y="9371760"/>
            <a:ext cx="1201482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/>
              <a:t>Das Wirkmodell wurde in einem Workshop mit Vertretern der Lebenshilfe Ansbach, Erlangen und Neumarkt unter Anleitung des Instituts für Praxisforschung und Evaluation der Evangelischen Hochschule Nürnberg erarbeitet. | www.evhn.de/evaluation</a:t>
            </a:r>
          </a:p>
        </p:txBody>
      </p:sp>
      <p:sp>
        <p:nvSpPr>
          <p:cNvPr id="99" name="Rechteck 98">
            <a:extLst>
              <a:ext uri="{FF2B5EF4-FFF2-40B4-BE49-F238E27FC236}">
                <a16:creationId xmlns:a16="http://schemas.microsoft.com/office/drawing/2014/main" id="{1C9DAA6F-EBAE-4124-873F-49C29C02B947}"/>
              </a:ext>
            </a:extLst>
          </p:cNvPr>
          <p:cNvSpPr/>
          <p:nvPr/>
        </p:nvSpPr>
        <p:spPr>
          <a:xfrm>
            <a:off x="10522850" y="1035016"/>
            <a:ext cx="2160000" cy="5965806"/>
          </a:xfrm>
          <a:prstGeom prst="rect">
            <a:avLst/>
          </a:prstGeom>
          <a:solidFill>
            <a:srgbClr val="C8E7FC"/>
          </a:solidFill>
          <a:ln w="28575">
            <a:solidFill>
              <a:srgbClr val="C8E7F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2" name="Textfeld 101">
            <a:extLst>
              <a:ext uri="{FF2B5EF4-FFF2-40B4-BE49-F238E27FC236}">
                <a16:creationId xmlns:a16="http://schemas.microsoft.com/office/drawing/2014/main" id="{1B4CD5F6-45D9-40AD-B25D-E8B8429C68B6}"/>
              </a:ext>
            </a:extLst>
          </p:cNvPr>
          <p:cNvSpPr txBox="1"/>
          <p:nvPr/>
        </p:nvSpPr>
        <p:spPr>
          <a:xfrm>
            <a:off x="10522850" y="1011265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A6EB5"/>
                </a:solidFill>
                <a:latin typeface="Agfa Rotis Sans Serif ExBd" panose="02000603050000020004" pitchFamily="2" charset="0"/>
              </a:rPr>
              <a:t>Impact</a:t>
            </a:r>
          </a:p>
        </p:txBody>
      </p:sp>
      <p:cxnSp>
        <p:nvCxnSpPr>
          <p:cNvPr id="107" name="Gerade Verbindung mit Pfeil 106">
            <a:extLst>
              <a:ext uri="{FF2B5EF4-FFF2-40B4-BE49-F238E27FC236}">
                <a16:creationId xmlns:a16="http://schemas.microsoft.com/office/drawing/2014/main" id="{56ABCB98-4ED9-4A2D-AE3B-9819FB25CF32}"/>
              </a:ext>
            </a:extLst>
          </p:cNvPr>
          <p:cNvCxnSpPr/>
          <p:nvPr/>
        </p:nvCxnSpPr>
        <p:spPr>
          <a:xfrm flipV="1">
            <a:off x="6400800" y="7036452"/>
            <a:ext cx="0" cy="36000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Gerade Verbindung mit Pfeil 108">
            <a:extLst>
              <a:ext uri="{FF2B5EF4-FFF2-40B4-BE49-F238E27FC236}">
                <a16:creationId xmlns:a16="http://schemas.microsoft.com/office/drawing/2014/main" id="{63125D43-4288-47EC-A549-09715440DAA5}"/>
              </a:ext>
            </a:extLst>
          </p:cNvPr>
          <p:cNvCxnSpPr/>
          <p:nvPr/>
        </p:nvCxnSpPr>
        <p:spPr>
          <a:xfrm flipV="1">
            <a:off x="11608186" y="7036452"/>
            <a:ext cx="0" cy="36000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feld 34"/>
          <p:cNvSpPr txBox="1"/>
          <p:nvPr/>
        </p:nvSpPr>
        <p:spPr>
          <a:xfrm>
            <a:off x="8218537" y="5692203"/>
            <a:ext cx="1864613" cy="1077218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non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Agfa Rotis Sans Serif ExBd" panose="02000603050000020004" pitchFamily="2" charset="0"/>
              </a:rPr>
              <a:t>Lebensqualität/</a:t>
            </a:r>
          </a:p>
          <a:p>
            <a:r>
              <a:rPr lang="de-DE" sz="1600" dirty="0">
                <a:solidFill>
                  <a:schemeClr val="bg1"/>
                </a:solidFill>
                <a:latin typeface="Agfa Rotis Sans Serif ExBd" panose="02000603050000020004" pitchFamily="2" charset="0"/>
              </a:rPr>
              <a:t>Lebenszufriedenheit</a:t>
            </a:r>
          </a:p>
          <a:p>
            <a:r>
              <a:rPr lang="de-DE" sz="1600" dirty="0">
                <a:solidFill>
                  <a:schemeClr val="bg1"/>
                </a:solidFill>
                <a:latin typeface="Agfa Rotis Sans Serif ExBd" panose="02000603050000020004" pitchFamily="2" charset="0"/>
              </a:rPr>
              <a:t>gesteigert bzw.</a:t>
            </a:r>
          </a:p>
          <a:p>
            <a:r>
              <a:rPr lang="de-DE" sz="1600">
                <a:solidFill>
                  <a:schemeClr val="bg1"/>
                </a:solidFill>
                <a:latin typeface="Agfa Rotis Sans Serif ExBd" panose="02000603050000020004" pitchFamily="2" charset="0"/>
              </a:rPr>
              <a:t>erhalten</a:t>
            </a:r>
            <a:endParaRPr lang="de-DE" sz="1600" dirty="0">
              <a:solidFill>
                <a:schemeClr val="bg1"/>
              </a:solidFill>
              <a:latin typeface="Agfa Rotis Sans Serif ExBd" panose="02000603050000020004" pitchFamily="2" charset="0"/>
            </a:endParaRPr>
          </a:p>
        </p:txBody>
      </p:sp>
      <p:cxnSp>
        <p:nvCxnSpPr>
          <p:cNvPr id="175" name="Gerade Verbindung mit Pfeil 174">
            <a:extLst>
              <a:ext uri="{FF2B5EF4-FFF2-40B4-BE49-F238E27FC236}">
                <a16:creationId xmlns:a16="http://schemas.microsoft.com/office/drawing/2014/main" id="{F9DE3FA6-E906-489E-8D1A-3EC94A9A00DF}"/>
              </a:ext>
            </a:extLst>
          </p:cNvPr>
          <p:cNvCxnSpPr>
            <a:cxnSpLocks/>
          </p:cNvCxnSpPr>
          <p:nvPr/>
        </p:nvCxnSpPr>
        <p:spPr>
          <a:xfrm>
            <a:off x="9338074" y="4025090"/>
            <a:ext cx="0" cy="1663634"/>
          </a:xfrm>
          <a:prstGeom prst="straightConnector1">
            <a:avLst/>
          </a:prstGeom>
          <a:ln w="57150">
            <a:solidFill>
              <a:srgbClr val="25A0F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feld 95">
            <a:extLst>
              <a:ext uri="{FF2B5EF4-FFF2-40B4-BE49-F238E27FC236}">
                <a16:creationId xmlns:a16="http://schemas.microsoft.com/office/drawing/2014/main" id="{5E529E4F-E333-4D67-A283-A763A00C16EC}"/>
              </a:ext>
            </a:extLst>
          </p:cNvPr>
          <p:cNvSpPr txBox="1"/>
          <p:nvPr/>
        </p:nvSpPr>
        <p:spPr>
          <a:xfrm>
            <a:off x="7686710" y="3070983"/>
            <a:ext cx="2357248" cy="954107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non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Agfa Rotis Sans Serif ExBd" panose="02000603050000020004" pitchFamily="2" charset="0"/>
              </a:rPr>
              <a:t>Teilhabe am Arbeitsleben</a:t>
            </a:r>
          </a:p>
          <a:p>
            <a:endParaRPr lang="de-DE" sz="1600" dirty="0">
              <a:solidFill>
                <a:schemeClr val="bg1"/>
              </a:solidFill>
              <a:latin typeface="Agfa Rotis Sans Serif ExBd" panose="02000603050000020004" pitchFamily="2" charset="0"/>
            </a:endParaRPr>
          </a:p>
          <a:p>
            <a:r>
              <a:rPr lang="de-DE" sz="1200" dirty="0">
                <a:solidFill>
                  <a:schemeClr val="bg1"/>
                </a:solidFill>
                <a:latin typeface="Agfa Rotis Sans Serif" panose="02000606080000020004" pitchFamily="2" charset="0"/>
              </a:rPr>
              <a:t>Teilhabe an </a:t>
            </a:r>
            <a:r>
              <a:rPr lang="de-DE" sz="1200" dirty="0" err="1">
                <a:solidFill>
                  <a:schemeClr val="bg1"/>
                </a:solidFill>
                <a:latin typeface="Agfa Rotis Sans Serif" panose="02000606080000020004" pitchFamily="2" charset="0"/>
              </a:rPr>
              <a:t>WfBM</a:t>
            </a:r>
            <a:r>
              <a:rPr lang="de-DE" sz="1200" dirty="0">
                <a:solidFill>
                  <a:schemeClr val="bg1"/>
                </a:solidFill>
                <a:latin typeface="Agfa Rotis Sans Serif" panose="02000606080000020004" pitchFamily="2" charset="0"/>
              </a:rPr>
              <a:t> </a:t>
            </a:r>
            <a:r>
              <a:rPr lang="de-DE" sz="1200" dirty="0">
                <a:solidFill>
                  <a:schemeClr val="bg1"/>
                </a:solidFill>
                <a:latin typeface="Agfa Rotis Sans Serif" panose="02000606080000020004" pitchFamily="2" charset="0"/>
                <a:sym typeface="Wingdings" panose="05000000000000000000" pitchFamily="2" charset="2"/>
              </a:rPr>
              <a:t> Teilhabe am</a:t>
            </a:r>
            <a:br>
              <a:rPr lang="de-DE" sz="1200" dirty="0">
                <a:solidFill>
                  <a:schemeClr val="bg1"/>
                </a:solidFill>
                <a:latin typeface="Agfa Rotis Sans Serif" panose="02000606080000020004" pitchFamily="2" charset="0"/>
                <a:sym typeface="Wingdings" panose="05000000000000000000" pitchFamily="2" charset="2"/>
              </a:rPr>
            </a:br>
            <a:r>
              <a:rPr lang="de-DE" sz="1200" dirty="0">
                <a:solidFill>
                  <a:schemeClr val="bg1"/>
                </a:solidFill>
                <a:latin typeface="Agfa Rotis Sans Serif" panose="02000606080000020004" pitchFamily="2" charset="0"/>
                <a:sym typeface="Wingdings" panose="05000000000000000000" pitchFamily="2" charset="2"/>
              </a:rPr>
              <a:t>allgemeinen Arbeitsmarkt</a:t>
            </a:r>
            <a:endParaRPr lang="de-DE" sz="1200" dirty="0">
              <a:solidFill>
                <a:schemeClr val="bg1"/>
              </a:solidFill>
              <a:latin typeface="Agfa Rotis Sans Serif" panose="02000606080000020004" pitchFamily="2" charset="0"/>
            </a:endParaRPr>
          </a:p>
        </p:txBody>
      </p:sp>
      <p:sp>
        <p:nvSpPr>
          <p:cNvPr id="93" name="Textfeld 92">
            <a:extLst>
              <a:ext uri="{FF2B5EF4-FFF2-40B4-BE49-F238E27FC236}">
                <a16:creationId xmlns:a16="http://schemas.microsoft.com/office/drawing/2014/main" id="{0E863DC3-267E-4F4B-95B5-82E47E8BD122}"/>
              </a:ext>
            </a:extLst>
          </p:cNvPr>
          <p:cNvSpPr txBox="1"/>
          <p:nvPr/>
        </p:nvSpPr>
        <p:spPr>
          <a:xfrm>
            <a:off x="7859708" y="4530538"/>
            <a:ext cx="1072730" cy="584775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non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Agfa Rotis Sans Serif ExBd" panose="02000603050000020004" pitchFamily="2" charset="0"/>
              </a:rPr>
              <a:t>Hilfe zur</a:t>
            </a:r>
          </a:p>
          <a:p>
            <a:r>
              <a:rPr lang="de-DE" sz="1600" dirty="0">
                <a:solidFill>
                  <a:schemeClr val="bg1"/>
                </a:solidFill>
                <a:latin typeface="Agfa Rotis Sans Serif ExBd" panose="02000603050000020004" pitchFamily="2" charset="0"/>
              </a:rPr>
              <a:t>Selbsthilfe</a:t>
            </a:r>
          </a:p>
        </p:txBody>
      </p:sp>
      <p:cxnSp>
        <p:nvCxnSpPr>
          <p:cNvPr id="97" name="Gerade Verbindung mit Pfeil 96">
            <a:extLst>
              <a:ext uri="{FF2B5EF4-FFF2-40B4-BE49-F238E27FC236}">
                <a16:creationId xmlns:a16="http://schemas.microsoft.com/office/drawing/2014/main" id="{811FB87C-C819-4DF9-A8FE-E435804CD4C2}"/>
              </a:ext>
            </a:extLst>
          </p:cNvPr>
          <p:cNvCxnSpPr>
            <a:cxnSpLocks/>
          </p:cNvCxnSpPr>
          <p:nvPr/>
        </p:nvCxnSpPr>
        <p:spPr>
          <a:xfrm>
            <a:off x="8655330" y="5115313"/>
            <a:ext cx="0" cy="562096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feld 99">
            <a:extLst>
              <a:ext uri="{FF2B5EF4-FFF2-40B4-BE49-F238E27FC236}">
                <a16:creationId xmlns:a16="http://schemas.microsoft.com/office/drawing/2014/main" id="{FE162439-8DBC-45BB-BBBD-69F39E9A1295}"/>
              </a:ext>
            </a:extLst>
          </p:cNvPr>
          <p:cNvSpPr txBox="1"/>
          <p:nvPr/>
        </p:nvSpPr>
        <p:spPr>
          <a:xfrm>
            <a:off x="5155310" y="1290342"/>
            <a:ext cx="2021325" cy="523220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Berufliche Qualifikation</a:t>
            </a:r>
          </a:p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ist erworben</a:t>
            </a:r>
          </a:p>
        </p:txBody>
      </p:sp>
      <p:sp>
        <p:nvSpPr>
          <p:cNvPr id="101" name="Textfeld 100">
            <a:extLst>
              <a:ext uri="{FF2B5EF4-FFF2-40B4-BE49-F238E27FC236}">
                <a16:creationId xmlns:a16="http://schemas.microsoft.com/office/drawing/2014/main" id="{93A5D970-A74D-4BD6-8412-8D33FB33B0BD}"/>
              </a:ext>
            </a:extLst>
          </p:cNvPr>
          <p:cNvSpPr txBox="1"/>
          <p:nvPr/>
        </p:nvSpPr>
        <p:spPr>
          <a:xfrm>
            <a:off x="5155310" y="1956948"/>
            <a:ext cx="2021325" cy="523220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Soziale Kompetenzen</a:t>
            </a:r>
          </a:p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ist erworben</a:t>
            </a:r>
          </a:p>
        </p:txBody>
      </p:sp>
      <p:sp>
        <p:nvSpPr>
          <p:cNvPr id="103" name="Textfeld 102">
            <a:extLst>
              <a:ext uri="{FF2B5EF4-FFF2-40B4-BE49-F238E27FC236}">
                <a16:creationId xmlns:a16="http://schemas.microsoft.com/office/drawing/2014/main" id="{0AA137E8-38CD-4E64-B71E-924359BD7B7A}"/>
              </a:ext>
            </a:extLst>
          </p:cNvPr>
          <p:cNvSpPr txBox="1"/>
          <p:nvPr/>
        </p:nvSpPr>
        <p:spPr>
          <a:xfrm>
            <a:off x="5155308" y="2637498"/>
            <a:ext cx="2042563" cy="648000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Lebenspraktische Kompetenzen ist erworben</a:t>
            </a:r>
          </a:p>
        </p:txBody>
      </p:sp>
      <p:sp>
        <p:nvSpPr>
          <p:cNvPr id="105" name="Textfeld 104">
            <a:extLst>
              <a:ext uri="{FF2B5EF4-FFF2-40B4-BE49-F238E27FC236}">
                <a16:creationId xmlns:a16="http://schemas.microsoft.com/office/drawing/2014/main" id="{4C75EC80-B6EA-4AC3-8DC4-19856F61C6FC}"/>
              </a:ext>
            </a:extLst>
          </p:cNvPr>
          <p:cNvSpPr txBox="1"/>
          <p:nvPr/>
        </p:nvSpPr>
        <p:spPr>
          <a:xfrm>
            <a:off x="5155309" y="3333244"/>
            <a:ext cx="2021326" cy="738664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Kompetenzen im Hinblick auf die Persönlichkeit ist erworben</a:t>
            </a:r>
          </a:p>
        </p:txBody>
      </p:sp>
      <p:sp>
        <p:nvSpPr>
          <p:cNvPr id="108" name="Textfeld 107">
            <a:extLst>
              <a:ext uri="{FF2B5EF4-FFF2-40B4-BE49-F238E27FC236}">
                <a16:creationId xmlns:a16="http://schemas.microsoft.com/office/drawing/2014/main" id="{E243EBC1-6816-4CC4-B16D-0EA9116FCA8B}"/>
              </a:ext>
            </a:extLst>
          </p:cNvPr>
          <p:cNvSpPr txBox="1"/>
          <p:nvPr/>
        </p:nvSpPr>
        <p:spPr>
          <a:xfrm>
            <a:off x="5147098" y="4252417"/>
            <a:ext cx="2021326" cy="523220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Selbstwertgefühl und</a:t>
            </a:r>
            <a:b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</a:br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-vertrauen ist vorhanden</a:t>
            </a:r>
          </a:p>
        </p:txBody>
      </p:sp>
      <p:sp>
        <p:nvSpPr>
          <p:cNvPr id="110" name="Textfeld 109">
            <a:extLst>
              <a:ext uri="{FF2B5EF4-FFF2-40B4-BE49-F238E27FC236}">
                <a16:creationId xmlns:a16="http://schemas.microsoft.com/office/drawing/2014/main" id="{B7AA63B3-35C6-4E5A-9701-A022A31BE0F1}"/>
              </a:ext>
            </a:extLst>
          </p:cNvPr>
          <p:cNvSpPr txBox="1"/>
          <p:nvPr/>
        </p:nvSpPr>
        <p:spPr>
          <a:xfrm>
            <a:off x="5159454" y="4919453"/>
            <a:ext cx="2021326" cy="523220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Selbstwirksamkeits-</a:t>
            </a:r>
            <a:b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</a:br>
            <a:r>
              <a:rPr lang="de-DE" sz="1400" dirty="0" err="1">
                <a:solidFill>
                  <a:schemeClr val="bg1"/>
                </a:solidFill>
                <a:latin typeface="Agfa Rotis Sans Serif" panose="02000606080000020004" pitchFamily="2" charset="0"/>
              </a:rPr>
              <a:t>erwartung</a:t>
            </a:r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 ist gestärkt</a:t>
            </a:r>
          </a:p>
        </p:txBody>
      </p:sp>
      <p:sp>
        <p:nvSpPr>
          <p:cNvPr id="111" name="Textfeld 110">
            <a:extLst>
              <a:ext uri="{FF2B5EF4-FFF2-40B4-BE49-F238E27FC236}">
                <a16:creationId xmlns:a16="http://schemas.microsoft.com/office/drawing/2014/main" id="{A00EEA5D-BADB-4B3B-B219-68B86FDC2A5D}"/>
              </a:ext>
            </a:extLst>
          </p:cNvPr>
          <p:cNvSpPr txBox="1"/>
          <p:nvPr/>
        </p:nvSpPr>
        <p:spPr>
          <a:xfrm>
            <a:off x="5167394" y="5551556"/>
            <a:ext cx="2021326" cy="738664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Wissen über soziale Hilfsangebote ist erworben</a:t>
            </a:r>
          </a:p>
        </p:txBody>
      </p:sp>
      <p:cxnSp>
        <p:nvCxnSpPr>
          <p:cNvPr id="114" name="Gerader Verbinder 113">
            <a:extLst>
              <a:ext uri="{FF2B5EF4-FFF2-40B4-BE49-F238E27FC236}">
                <a16:creationId xmlns:a16="http://schemas.microsoft.com/office/drawing/2014/main" id="{ACD5E358-845E-4677-BFD8-081D7A81886C}"/>
              </a:ext>
            </a:extLst>
          </p:cNvPr>
          <p:cNvCxnSpPr>
            <a:cxnSpLocks/>
          </p:cNvCxnSpPr>
          <p:nvPr/>
        </p:nvCxnSpPr>
        <p:spPr>
          <a:xfrm>
            <a:off x="7186434" y="5277673"/>
            <a:ext cx="229155" cy="0"/>
          </a:xfrm>
          <a:prstGeom prst="line">
            <a:avLst/>
          </a:prstGeom>
          <a:ln w="57150">
            <a:solidFill>
              <a:srgbClr val="25A0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Gerader Verbinder 118">
            <a:extLst>
              <a:ext uri="{FF2B5EF4-FFF2-40B4-BE49-F238E27FC236}">
                <a16:creationId xmlns:a16="http://schemas.microsoft.com/office/drawing/2014/main" id="{5C142CDD-BB75-4E4E-B612-E7DFA9BCA119}"/>
              </a:ext>
            </a:extLst>
          </p:cNvPr>
          <p:cNvCxnSpPr>
            <a:cxnSpLocks/>
          </p:cNvCxnSpPr>
          <p:nvPr/>
        </p:nvCxnSpPr>
        <p:spPr>
          <a:xfrm>
            <a:off x="7156067" y="4628451"/>
            <a:ext cx="229155" cy="0"/>
          </a:xfrm>
          <a:prstGeom prst="line">
            <a:avLst/>
          </a:prstGeom>
          <a:ln w="57150">
            <a:solidFill>
              <a:srgbClr val="25A0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Gerader Verbinder 120">
            <a:extLst>
              <a:ext uri="{FF2B5EF4-FFF2-40B4-BE49-F238E27FC236}">
                <a16:creationId xmlns:a16="http://schemas.microsoft.com/office/drawing/2014/main" id="{1E3F863B-1D85-4EF3-B31D-34E2DC5CE080}"/>
              </a:ext>
            </a:extLst>
          </p:cNvPr>
          <p:cNvCxnSpPr>
            <a:cxnSpLocks/>
          </p:cNvCxnSpPr>
          <p:nvPr/>
        </p:nvCxnSpPr>
        <p:spPr>
          <a:xfrm>
            <a:off x="7176364" y="5995230"/>
            <a:ext cx="229155" cy="0"/>
          </a:xfrm>
          <a:prstGeom prst="line">
            <a:avLst/>
          </a:prstGeom>
          <a:ln w="57150">
            <a:solidFill>
              <a:srgbClr val="25A0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Gerader Verbinder 132">
            <a:extLst>
              <a:ext uri="{FF2B5EF4-FFF2-40B4-BE49-F238E27FC236}">
                <a16:creationId xmlns:a16="http://schemas.microsoft.com/office/drawing/2014/main" id="{3ED0FB43-39C0-4004-9942-933968D601D7}"/>
              </a:ext>
            </a:extLst>
          </p:cNvPr>
          <p:cNvCxnSpPr>
            <a:cxnSpLocks/>
          </p:cNvCxnSpPr>
          <p:nvPr/>
        </p:nvCxnSpPr>
        <p:spPr>
          <a:xfrm flipV="1">
            <a:off x="7522614" y="1527323"/>
            <a:ext cx="0" cy="3881431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Gerade Verbindung mit Pfeil 112">
            <a:extLst>
              <a:ext uri="{FF2B5EF4-FFF2-40B4-BE49-F238E27FC236}">
                <a16:creationId xmlns:a16="http://schemas.microsoft.com/office/drawing/2014/main" id="{92596F34-67F4-4949-934C-67EBB3554608}"/>
              </a:ext>
            </a:extLst>
          </p:cNvPr>
          <p:cNvCxnSpPr>
            <a:cxnSpLocks/>
            <a:endCxn id="93" idx="1"/>
          </p:cNvCxnSpPr>
          <p:nvPr/>
        </p:nvCxnSpPr>
        <p:spPr>
          <a:xfrm>
            <a:off x="7415589" y="4822926"/>
            <a:ext cx="444119" cy="0"/>
          </a:xfrm>
          <a:prstGeom prst="straightConnector1">
            <a:avLst/>
          </a:prstGeom>
          <a:ln w="57150">
            <a:solidFill>
              <a:srgbClr val="25A0F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Gerader Verbinder 134">
            <a:extLst>
              <a:ext uri="{FF2B5EF4-FFF2-40B4-BE49-F238E27FC236}">
                <a16:creationId xmlns:a16="http://schemas.microsoft.com/office/drawing/2014/main" id="{439E7999-C922-493C-8577-E9FA80BBF9DD}"/>
              </a:ext>
            </a:extLst>
          </p:cNvPr>
          <p:cNvCxnSpPr>
            <a:cxnSpLocks/>
          </p:cNvCxnSpPr>
          <p:nvPr/>
        </p:nvCxnSpPr>
        <p:spPr>
          <a:xfrm>
            <a:off x="7154182" y="1554453"/>
            <a:ext cx="368432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Gerader Verbinder 135">
            <a:extLst>
              <a:ext uri="{FF2B5EF4-FFF2-40B4-BE49-F238E27FC236}">
                <a16:creationId xmlns:a16="http://schemas.microsoft.com/office/drawing/2014/main" id="{E87F3B55-79AC-4BAF-878C-0A02083FEDBA}"/>
              </a:ext>
            </a:extLst>
          </p:cNvPr>
          <p:cNvCxnSpPr>
            <a:cxnSpLocks/>
          </p:cNvCxnSpPr>
          <p:nvPr/>
        </p:nvCxnSpPr>
        <p:spPr>
          <a:xfrm>
            <a:off x="7168825" y="2315168"/>
            <a:ext cx="368432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Gerader Verbinder 136">
            <a:extLst>
              <a:ext uri="{FF2B5EF4-FFF2-40B4-BE49-F238E27FC236}">
                <a16:creationId xmlns:a16="http://schemas.microsoft.com/office/drawing/2014/main" id="{B31E42D0-B453-4B32-9B4A-41D3DC2FEC9F}"/>
              </a:ext>
            </a:extLst>
          </p:cNvPr>
          <p:cNvCxnSpPr>
            <a:cxnSpLocks/>
          </p:cNvCxnSpPr>
          <p:nvPr/>
        </p:nvCxnSpPr>
        <p:spPr>
          <a:xfrm>
            <a:off x="7154182" y="2972625"/>
            <a:ext cx="368432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Gerader Verbinder 138">
            <a:extLst>
              <a:ext uri="{FF2B5EF4-FFF2-40B4-BE49-F238E27FC236}">
                <a16:creationId xmlns:a16="http://schemas.microsoft.com/office/drawing/2014/main" id="{85977E1E-B319-4F79-A75F-8DF79C531D1C}"/>
              </a:ext>
            </a:extLst>
          </p:cNvPr>
          <p:cNvCxnSpPr>
            <a:cxnSpLocks/>
          </p:cNvCxnSpPr>
          <p:nvPr/>
        </p:nvCxnSpPr>
        <p:spPr>
          <a:xfrm>
            <a:off x="7168825" y="3799186"/>
            <a:ext cx="368432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Gerader Verbinder 140">
            <a:extLst>
              <a:ext uri="{FF2B5EF4-FFF2-40B4-BE49-F238E27FC236}">
                <a16:creationId xmlns:a16="http://schemas.microsoft.com/office/drawing/2014/main" id="{80441426-F36E-4909-A1A0-5B964BD3BF09}"/>
              </a:ext>
            </a:extLst>
          </p:cNvPr>
          <p:cNvCxnSpPr>
            <a:cxnSpLocks/>
          </p:cNvCxnSpPr>
          <p:nvPr/>
        </p:nvCxnSpPr>
        <p:spPr>
          <a:xfrm>
            <a:off x="7156469" y="4495088"/>
            <a:ext cx="368432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Gerader Verbinder 141">
            <a:extLst>
              <a:ext uri="{FF2B5EF4-FFF2-40B4-BE49-F238E27FC236}">
                <a16:creationId xmlns:a16="http://schemas.microsoft.com/office/drawing/2014/main" id="{03B63C11-996C-4716-B064-19BA4222EE49}"/>
              </a:ext>
            </a:extLst>
          </p:cNvPr>
          <p:cNvCxnSpPr>
            <a:cxnSpLocks/>
          </p:cNvCxnSpPr>
          <p:nvPr/>
        </p:nvCxnSpPr>
        <p:spPr>
          <a:xfrm>
            <a:off x="7181499" y="5385661"/>
            <a:ext cx="368432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Gerader Verbinder 122">
            <a:extLst>
              <a:ext uri="{FF2B5EF4-FFF2-40B4-BE49-F238E27FC236}">
                <a16:creationId xmlns:a16="http://schemas.microsoft.com/office/drawing/2014/main" id="{1D0AA4B3-481B-4232-BCC9-3EE761CAD8C0}"/>
              </a:ext>
            </a:extLst>
          </p:cNvPr>
          <p:cNvCxnSpPr>
            <a:cxnSpLocks/>
          </p:cNvCxnSpPr>
          <p:nvPr/>
        </p:nvCxnSpPr>
        <p:spPr>
          <a:xfrm flipV="1">
            <a:off x="7383337" y="4636925"/>
            <a:ext cx="1" cy="1358305"/>
          </a:xfrm>
          <a:prstGeom prst="line">
            <a:avLst/>
          </a:prstGeom>
          <a:ln w="57150">
            <a:solidFill>
              <a:srgbClr val="25A0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Gerade Verbindung mit Pfeil 146">
            <a:extLst>
              <a:ext uri="{FF2B5EF4-FFF2-40B4-BE49-F238E27FC236}">
                <a16:creationId xmlns:a16="http://schemas.microsoft.com/office/drawing/2014/main" id="{4622404A-6076-4C1D-B286-6D82595A23EC}"/>
              </a:ext>
            </a:extLst>
          </p:cNvPr>
          <p:cNvCxnSpPr>
            <a:cxnSpLocks/>
          </p:cNvCxnSpPr>
          <p:nvPr/>
        </p:nvCxnSpPr>
        <p:spPr>
          <a:xfrm>
            <a:off x="8789369" y="2645029"/>
            <a:ext cx="0" cy="425954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Gerader Verbinder 151">
            <a:extLst>
              <a:ext uri="{FF2B5EF4-FFF2-40B4-BE49-F238E27FC236}">
                <a16:creationId xmlns:a16="http://schemas.microsoft.com/office/drawing/2014/main" id="{5835CBED-8EB3-47AF-A54C-C612DA1ECF28}"/>
              </a:ext>
            </a:extLst>
          </p:cNvPr>
          <p:cNvCxnSpPr>
            <a:cxnSpLocks/>
          </p:cNvCxnSpPr>
          <p:nvPr/>
        </p:nvCxnSpPr>
        <p:spPr>
          <a:xfrm>
            <a:off x="7537257" y="2645030"/>
            <a:ext cx="1252112" cy="9047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feld 50">
            <a:extLst>
              <a:ext uri="{FF2B5EF4-FFF2-40B4-BE49-F238E27FC236}">
                <a16:creationId xmlns:a16="http://schemas.microsoft.com/office/drawing/2014/main" id="{B20841DE-8CB0-45E2-AD30-9D903C34385F}"/>
              </a:ext>
            </a:extLst>
          </p:cNvPr>
          <p:cNvSpPr txBox="1"/>
          <p:nvPr/>
        </p:nvSpPr>
        <p:spPr>
          <a:xfrm>
            <a:off x="10622916" y="1490796"/>
            <a:ext cx="1982551" cy="584775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Agfa Rotis Sans Serif ExBd" panose="02000603050000020004" pitchFamily="2" charset="0"/>
              </a:rPr>
              <a:t>Entlastung von Familien</a:t>
            </a:r>
            <a:endParaRPr lang="de-DE" sz="1200" dirty="0">
              <a:solidFill>
                <a:schemeClr val="bg1"/>
              </a:solidFill>
              <a:latin typeface="Agfa Rotis Sans Serif" panose="02000606080000020004" pitchFamily="2" charset="0"/>
            </a:endParaRPr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8C1FE87A-0A3D-4829-994D-E463EC2C0078}"/>
              </a:ext>
            </a:extLst>
          </p:cNvPr>
          <p:cNvSpPr txBox="1"/>
          <p:nvPr/>
        </p:nvSpPr>
        <p:spPr>
          <a:xfrm>
            <a:off x="10622916" y="2204748"/>
            <a:ext cx="1982551" cy="584775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Agfa Rotis Sans Serif ExBd" panose="02000603050000020004" pitchFamily="2" charset="0"/>
              </a:rPr>
              <a:t>Entlastung des Gesundheitssystems</a:t>
            </a:r>
            <a:endParaRPr lang="de-DE" sz="1200" dirty="0">
              <a:solidFill>
                <a:schemeClr val="bg1"/>
              </a:solidFill>
              <a:latin typeface="Agfa Rotis Sans Serif" panose="02000606080000020004" pitchFamily="2" charset="0"/>
            </a:endParaRP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ABFE947C-52E8-41F3-A54B-E01C4965FE39}"/>
              </a:ext>
            </a:extLst>
          </p:cNvPr>
          <p:cNvSpPr txBox="1"/>
          <p:nvPr/>
        </p:nvSpPr>
        <p:spPr>
          <a:xfrm>
            <a:off x="10611574" y="2914511"/>
            <a:ext cx="1982551" cy="584775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Agfa Rotis Sans Serif ExBd" panose="02000603050000020004" pitchFamily="2" charset="0"/>
              </a:rPr>
              <a:t>Entlastung des Sozialstaats</a:t>
            </a:r>
            <a:endParaRPr lang="de-DE" sz="1200" dirty="0">
              <a:solidFill>
                <a:schemeClr val="bg1"/>
              </a:solidFill>
              <a:latin typeface="Agfa Rotis Sans Serif" panose="02000606080000020004" pitchFamily="2" charset="0"/>
            </a:endParaRPr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17B5B314-3AD2-4100-9CCD-B706D92D4412}"/>
              </a:ext>
            </a:extLst>
          </p:cNvPr>
          <p:cNvSpPr txBox="1"/>
          <p:nvPr/>
        </p:nvSpPr>
        <p:spPr>
          <a:xfrm>
            <a:off x="10602456" y="3623154"/>
            <a:ext cx="1982551" cy="584775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Agfa Rotis Sans Serif ExBd" panose="02000603050000020004" pitchFamily="2" charset="0"/>
              </a:rPr>
              <a:t>Soziale Teilhabe an der Gesellschaft</a:t>
            </a:r>
            <a:endParaRPr lang="de-DE" sz="1200" dirty="0">
              <a:solidFill>
                <a:schemeClr val="bg1"/>
              </a:solidFill>
              <a:latin typeface="Agfa Rotis Sans Serif" panose="02000606080000020004" pitchFamily="2" charset="0"/>
            </a:endParaRPr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CB4FE121-8E81-41B4-B731-60DDD30F400B}"/>
              </a:ext>
            </a:extLst>
          </p:cNvPr>
          <p:cNvSpPr txBox="1"/>
          <p:nvPr/>
        </p:nvSpPr>
        <p:spPr>
          <a:xfrm>
            <a:off x="10602456" y="4344536"/>
            <a:ext cx="1982551" cy="830997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Agfa Rotis Sans Serif ExBd" panose="02000603050000020004" pitchFamily="2" charset="0"/>
              </a:rPr>
              <a:t>Ermöglichung eines Einstiegs ins Berufsleben</a:t>
            </a:r>
            <a:endParaRPr lang="de-DE" sz="1200" dirty="0">
              <a:solidFill>
                <a:schemeClr val="bg1"/>
              </a:solidFill>
              <a:latin typeface="Agfa Rotis Sans Serif" panose="02000606080000020004" pitchFamily="2" charset="0"/>
            </a:endParaRPr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02E1F9D5-684C-4709-914D-05B88917BF50}"/>
              </a:ext>
            </a:extLst>
          </p:cNvPr>
          <p:cNvSpPr txBox="1"/>
          <p:nvPr/>
        </p:nvSpPr>
        <p:spPr>
          <a:xfrm>
            <a:off x="10602456" y="6217280"/>
            <a:ext cx="1982551" cy="584775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Agfa Rotis Sans Serif ExBd" panose="02000603050000020004" pitchFamily="2" charset="0"/>
              </a:rPr>
              <a:t>Entlastung von Unternehmen</a:t>
            </a:r>
            <a:endParaRPr lang="de-DE" sz="1200" dirty="0">
              <a:solidFill>
                <a:schemeClr val="bg1"/>
              </a:solidFill>
              <a:latin typeface="Agfa Rotis Sans Serif" panose="02000606080000020004" pitchFamily="2" charset="0"/>
            </a:endParaRPr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BB3F171B-B37C-4EB3-B8F4-9ADB0FC18816}"/>
              </a:ext>
            </a:extLst>
          </p:cNvPr>
          <p:cNvSpPr txBox="1"/>
          <p:nvPr/>
        </p:nvSpPr>
        <p:spPr>
          <a:xfrm>
            <a:off x="10595489" y="5270444"/>
            <a:ext cx="1982551" cy="830997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Agfa Rotis Sans Serif ExBd" panose="02000603050000020004" pitchFamily="2" charset="0"/>
              </a:rPr>
              <a:t>Ermöglichung von Diversifikation und Vielfalt</a:t>
            </a:r>
            <a:endParaRPr lang="de-DE" sz="1200" dirty="0">
              <a:solidFill>
                <a:schemeClr val="bg1"/>
              </a:solidFill>
              <a:latin typeface="Agfa Rotis Sans Serif" panose="02000606080000020004" pitchFamily="2" charset="0"/>
            </a:endParaRPr>
          </a:p>
        </p:txBody>
      </p:sp>
      <p:cxnSp>
        <p:nvCxnSpPr>
          <p:cNvPr id="58" name="Gerade Verbindung mit Pfeil 57">
            <a:extLst>
              <a:ext uri="{FF2B5EF4-FFF2-40B4-BE49-F238E27FC236}">
                <a16:creationId xmlns:a16="http://schemas.microsoft.com/office/drawing/2014/main" id="{D5DD1570-7D89-43AE-A2F9-BA1C04D35491}"/>
              </a:ext>
            </a:extLst>
          </p:cNvPr>
          <p:cNvCxnSpPr>
            <a:cxnSpLocks/>
            <a:endCxn id="51" idx="1"/>
          </p:cNvCxnSpPr>
          <p:nvPr/>
        </p:nvCxnSpPr>
        <p:spPr>
          <a:xfrm>
            <a:off x="10265356" y="1778060"/>
            <a:ext cx="357560" cy="5124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Gerader Verbinder 60">
            <a:extLst>
              <a:ext uri="{FF2B5EF4-FFF2-40B4-BE49-F238E27FC236}">
                <a16:creationId xmlns:a16="http://schemas.microsoft.com/office/drawing/2014/main" id="{936A5847-C1A4-40FE-A620-1A54DEF3B7EF}"/>
              </a:ext>
            </a:extLst>
          </p:cNvPr>
          <p:cNvCxnSpPr>
            <a:cxnSpLocks/>
          </p:cNvCxnSpPr>
          <p:nvPr/>
        </p:nvCxnSpPr>
        <p:spPr>
          <a:xfrm flipV="1">
            <a:off x="10265356" y="1765704"/>
            <a:ext cx="0" cy="4743963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Gerade Verbindung mit Pfeil 62">
            <a:extLst>
              <a:ext uri="{FF2B5EF4-FFF2-40B4-BE49-F238E27FC236}">
                <a16:creationId xmlns:a16="http://schemas.microsoft.com/office/drawing/2014/main" id="{3D042BA9-C93A-4214-9F69-BB3BEA0DF397}"/>
              </a:ext>
            </a:extLst>
          </p:cNvPr>
          <p:cNvCxnSpPr>
            <a:cxnSpLocks/>
          </p:cNvCxnSpPr>
          <p:nvPr/>
        </p:nvCxnSpPr>
        <p:spPr>
          <a:xfrm>
            <a:off x="10295373" y="2487355"/>
            <a:ext cx="357560" cy="5124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Gerade Verbindung mit Pfeil 63">
            <a:extLst>
              <a:ext uri="{FF2B5EF4-FFF2-40B4-BE49-F238E27FC236}">
                <a16:creationId xmlns:a16="http://schemas.microsoft.com/office/drawing/2014/main" id="{AB815851-60E7-4D46-A1B5-AA86E333E4AF}"/>
              </a:ext>
            </a:extLst>
          </p:cNvPr>
          <p:cNvCxnSpPr>
            <a:cxnSpLocks/>
          </p:cNvCxnSpPr>
          <p:nvPr/>
        </p:nvCxnSpPr>
        <p:spPr>
          <a:xfrm>
            <a:off x="10270132" y="3228223"/>
            <a:ext cx="357560" cy="5124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Gerade Verbindung mit Pfeil 64">
            <a:extLst>
              <a:ext uri="{FF2B5EF4-FFF2-40B4-BE49-F238E27FC236}">
                <a16:creationId xmlns:a16="http://schemas.microsoft.com/office/drawing/2014/main" id="{49161D35-29FA-46C3-90F0-4159CEEC5510}"/>
              </a:ext>
            </a:extLst>
          </p:cNvPr>
          <p:cNvCxnSpPr>
            <a:cxnSpLocks/>
          </p:cNvCxnSpPr>
          <p:nvPr/>
        </p:nvCxnSpPr>
        <p:spPr>
          <a:xfrm>
            <a:off x="10270132" y="3932394"/>
            <a:ext cx="357560" cy="5124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mit Pfeil 65">
            <a:extLst>
              <a:ext uri="{FF2B5EF4-FFF2-40B4-BE49-F238E27FC236}">
                <a16:creationId xmlns:a16="http://schemas.microsoft.com/office/drawing/2014/main" id="{AEF8402B-84BB-494C-91FA-75A99EB3A0B7}"/>
              </a:ext>
            </a:extLst>
          </p:cNvPr>
          <p:cNvCxnSpPr>
            <a:cxnSpLocks/>
          </p:cNvCxnSpPr>
          <p:nvPr/>
        </p:nvCxnSpPr>
        <p:spPr>
          <a:xfrm>
            <a:off x="10270132" y="4798038"/>
            <a:ext cx="357560" cy="5124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Gerade Verbindung mit Pfeil 66">
            <a:extLst>
              <a:ext uri="{FF2B5EF4-FFF2-40B4-BE49-F238E27FC236}">
                <a16:creationId xmlns:a16="http://schemas.microsoft.com/office/drawing/2014/main" id="{E1424B9C-883D-4F51-B820-6389AD2ED7B0}"/>
              </a:ext>
            </a:extLst>
          </p:cNvPr>
          <p:cNvCxnSpPr>
            <a:cxnSpLocks/>
          </p:cNvCxnSpPr>
          <p:nvPr/>
        </p:nvCxnSpPr>
        <p:spPr>
          <a:xfrm>
            <a:off x="10280825" y="5703701"/>
            <a:ext cx="357560" cy="5124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rade Verbindung mit Pfeil 67">
            <a:extLst>
              <a:ext uri="{FF2B5EF4-FFF2-40B4-BE49-F238E27FC236}">
                <a16:creationId xmlns:a16="http://schemas.microsoft.com/office/drawing/2014/main" id="{C8854729-4107-4B3E-953D-1CE3CBBEF828}"/>
              </a:ext>
            </a:extLst>
          </p:cNvPr>
          <p:cNvCxnSpPr>
            <a:cxnSpLocks/>
          </p:cNvCxnSpPr>
          <p:nvPr/>
        </p:nvCxnSpPr>
        <p:spPr>
          <a:xfrm>
            <a:off x="10254895" y="6490253"/>
            <a:ext cx="357560" cy="5124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rader Verbinder 68">
            <a:extLst>
              <a:ext uri="{FF2B5EF4-FFF2-40B4-BE49-F238E27FC236}">
                <a16:creationId xmlns:a16="http://schemas.microsoft.com/office/drawing/2014/main" id="{ACE6EC5E-61F5-45D9-B1CC-0F61FAF6247F}"/>
              </a:ext>
            </a:extLst>
          </p:cNvPr>
          <p:cNvCxnSpPr>
            <a:cxnSpLocks/>
          </p:cNvCxnSpPr>
          <p:nvPr/>
        </p:nvCxnSpPr>
        <p:spPr>
          <a:xfrm>
            <a:off x="10043958" y="3623154"/>
            <a:ext cx="210937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Gerader Verbinder 70">
            <a:extLst>
              <a:ext uri="{FF2B5EF4-FFF2-40B4-BE49-F238E27FC236}">
                <a16:creationId xmlns:a16="http://schemas.microsoft.com/office/drawing/2014/main" id="{A528F7EE-4D91-4DDF-8B92-056EBA5A75C9}"/>
              </a:ext>
            </a:extLst>
          </p:cNvPr>
          <p:cNvCxnSpPr>
            <a:cxnSpLocks/>
          </p:cNvCxnSpPr>
          <p:nvPr/>
        </p:nvCxnSpPr>
        <p:spPr>
          <a:xfrm>
            <a:off x="8934446" y="4976417"/>
            <a:ext cx="1346379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feld 73">
            <a:extLst>
              <a:ext uri="{FF2B5EF4-FFF2-40B4-BE49-F238E27FC236}">
                <a16:creationId xmlns:a16="http://schemas.microsoft.com/office/drawing/2014/main" id="{A2F9E274-9ED5-4411-9320-6A549A26725B}"/>
              </a:ext>
            </a:extLst>
          </p:cNvPr>
          <p:cNvSpPr txBox="1"/>
          <p:nvPr/>
        </p:nvSpPr>
        <p:spPr>
          <a:xfrm>
            <a:off x="5165926" y="6393643"/>
            <a:ext cx="2021326" cy="523220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Gemeinschaft und Akzeptanz erlebt</a:t>
            </a:r>
          </a:p>
        </p:txBody>
      </p:sp>
      <p:cxnSp>
        <p:nvCxnSpPr>
          <p:cNvPr id="75" name="Gerade Verbindung mit Pfeil 74">
            <a:extLst>
              <a:ext uri="{FF2B5EF4-FFF2-40B4-BE49-F238E27FC236}">
                <a16:creationId xmlns:a16="http://schemas.microsoft.com/office/drawing/2014/main" id="{031A6B95-7DBA-413E-89A9-B589D77A212A}"/>
              </a:ext>
            </a:extLst>
          </p:cNvPr>
          <p:cNvCxnSpPr>
            <a:cxnSpLocks/>
          </p:cNvCxnSpPr>
          <p:nvPr/>
        </p:nvCxnSpPr>
        <p:spPr>
          <a:xfrm>
            <a:off x="7197871" y="6618774"/>
            <a:ext cx="1020666" cy="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feld 76">
            <a:extLst>
              <a:ext uri="{FF2B5EF4-FFF2-40B4-BE49-F238E27FC236}">
                <a16:creationId xmlns:a16="http://schemas.microsoft.com/office/drawing/2014/main" id="{866EB7E3-FE58-4C96-A64C-32555022F5B9}"/>
              </a:ext>
            </a:extLst>
          </p:cNvPr>
          <p:cNvSpPr txBox="1"/>
          <p:nvPr/>
        </p:nvSpPr>
        <p:spPr>
          <a:xfrm>
            <a:off x="2427212" y="6010979"/>
            <a:ext cx="2308478" cy="523219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Soziale Beziehungen sind aufgebaut</a:t>
            </a:r>
          </a:p>
        </p:txBody>
      </p:sp>
      <p:sp>
        <p:nvSpPr>
          <p:cNvPr id="78" name="Textfeld 77">
            <a:extLst>
              <a:ext uri="{FF2B5EF4-FFF2-40B4-BE49-F238E27FC236}">
                <a16:creationId xmlns:a16="http://schemas.microsoft.com/office/drawing/2014/main" id="{6E594738-A056-40B8-BF79-655D66BA255D}"/>
              </a:ext>
            </a:extLst>
          </p:cNvPr>
          <p:cNvSpPr txBox="1"/>
          <p:nvPr/>
        </p:nvSpPr>
        <p:spPr>
          <a:xfrm>
            <a:off x="106887" y="1290342"/>
            <a:ext cx="1976507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Agfa Rotis Sans Serif" panose="02000606080000020004" pitchFamily="2" charset="0"/>
              </a:rPr>
              <a:t>Diagnostik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Agfa Rotis Sans Serif" panose="02000606080000020004" pitchFamily="2" charset="0"/>
              </a:rPr>
              <a:t>Berufswegeplanung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Agfa Rotis Sans Serif" panose="02000606080000020004" pitchFamily="2" charset="0"/>
              </a:rPr>
              <a:t>Teilhabeplanung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Agfa Rotis Sans Serif" panose="02000606080000020004" pitchFamily="2" charset="0"/>
              </a:rPr>
              <a:t>Bildungspläne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Agfa Rotis Sans Serif" panose="02000606080000020004" pitchFamily="2" charset="0"/>
              </a:rPr>
              <a:t>Schulungen in den Berufsfeldern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Agfa Rotis Sans Serif" panose="02000606080000020004" pitchFamily="2" charset="0"/>
              </a:rPr>
              <a:t>Lernmodule / Exkursionen in Berufsfelder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Agfa Rotis Sans Serif" panose="02000606080000020004" pitchFamily="2" charset="0"/>
              </a:rPr>
              <a:t>Themenbezogene Exkursionen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err="1">
                <a:latin typeface="Agfa Rotis Sans Serif" panose="02000606080000020004" pitchFamily="2" charset="0"/>
              </a:rPr>
              <a:t>Praktikas</a:t>
            </a:r>
            <a:endParaRPr lang="de-DE" sz="1400" dirty="0">
              <a:latin typeface="Agfa Rotis Sans Serif" panose="0200060608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err="1">
                <a:latin typeface="Agfa Rotis Sans Serif" panose="02000606080000020004" pitchFamily="2" charset="0"/>
              </a:rPr>
              <a:t>Sportver-anstaltungen</a:t>
            </a:r>
            <a:endParaRPr lang="de-DE" sz="1400" dirty="0">
              <a:latin typeface="Agfa Rotis Sans Serif" panose="0200060608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Agfa Rotis Sans Serif" panose="02000606080000020004" pitchFamily="2" charset="0"/>
              </a:rPr>
              <a:t>Soz. Kompetenz- </a:t>
            </a:r>
            <a:r>
              <a:rPr lang="de-DE" sz="1400" dirty="0" err="1">
                <a:latin typeface="Agfa Rotis Sans Serif" panose="02000606080000020004" pitchFamily="2" charset="0"/>
              </a:rPr>
              <a:t>training</a:t>
            </a:r>
            <a:endParaRPr lang="de-DE" sz="1400" dirty="0">
              <a:latin typeface="Agfa Rotis Sans Serif" panose="0200060608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Agfa Rotis Sans Serif" panose="02000606080000020004" pitchFamily="2" charset="0"/>
              </a:rPr>
              <a:t>Einzelgespräche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Agfa Rotis Sans Serif" panose="02000606080000020004" pitchFamily="2" charset="0"/>
              </a:rPr>
              <a:t>Austausch mit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latin typeface="Agfa Rotis Sans Serif" panose="02000606080000020004" pitchFamily="2" charset="0"/>
              </a:rPr>
              <a:t>Eltern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latin typeface="Agfa Rotis Sans Serif" panose="02000606080000020004" pitchFamily="2" charset="0"/>
              </a:rPr>
              <a:t>Angehörige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latin typeface="Agfa Rotis Sans Serif" panose="02000606080000020004" pitchFamily="2" charset="0"/>
              </a:rPr>
              <a:t>Betreuer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latin typeface="Agfa Rotis Sans Serif" panose="02000606080000020004" pitchFamily="2" charset="0"/>
              </a:rPr>
              <a:t>Netzwerk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Agfa Rotis Sans Serif" panose="02000606080000020004" pitchFamily="2" charset="0"/>
              </a:rPr>
              <a:t>ABM-Bildungs- </a:t>
            </a:r>
            <a:r>
              <a:rPr lang="de-DE" sz="1400" dirty="0" err="1">
                <a:latin typeface="Agfa Rotis Sans Serif" panose="02000606080000020004" pitchFamily="2" charset="0"/>
              </a:rPr>
              <a:t>programm</a:t>
            </a:r>
            <a:endParaRPr lang="de-DE" sz="1400" dirty="0">
              <a:latin typeface="Agfa Rotis Sans Serif" panose="0200060608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Agfa Rotis Sans Serif" panose="02000606080000020004" pitchFamily="2" charset="0"/>
              </a:rPr>
              <a:t>Gruppen- / Wochen-besprechungen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Agfa Rotis Sans Serif" panose="02000606080000020004" pitchFamily="2" charset="0"/>
              </a:rPr>
              <a:t>Pausengestaltung</a:t>
            </a:r>
          </a:p>
        </p:txBody>
      </p:sp>
      <p:sp>
        <p:nvSpPr>
          <p:cNvPr id="79" name="Textfeld 78">
            <a:extLst>
              <a:ext uri="{FF2B5EF4-FFF2-40B4-BE49-F238E27FC236}">
                <a16:creationId xmlns:a16="http://schemas.microsoft.com/office/drawing/2014/main" id="{DDEEB33A-CB82-44FA-8659-CCE6955E726F}"/>
              </a:ext>
            </a:extLst>
          </p:cNvPr>
          <p:cNvSpPr txBox="1"/>
          <p:nvPr/>
        </p:nvSpPr>
        <p:spPr>
          <a:xfrm>
            <a:off x="2434149" y="1396685"/>
            <a:ext cx="2331662" cy="307777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Diagnostik ist durchgeführt</a:t>
            </a:r>
          </a:p>
        </p:txBody>
      </p:sp>
      <p:sp>
        <p:nvSpPr>
          <p:cNvPr id="80" name="Textfeld 79">
            <a:extLst>
              <a:ext uri="{FF2B5EF4-FFF2-40B4-BE49-F238E27FC236}">
                <a16:creationId xmlns:a16="http://schemas.microsoft.com/office/drawing/2014/main" id="{3F2C5B76-80A8-41FA-9C3B-84DC41BFD4AF}"/>
              </a:ext>
            </a:extLst>
          </p:cNvPr>
          <p:cNvSpPr txBox="1"/>
          <p:nvPr/>
        </p:nvSpPr>
        <p:spPr>
          <a:xfrm>
            <a:off x="2427211" y="1797508"/>
            <a:ext cx="2338599" cy="307777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Berufswegeplanung ist erstellt</a:t>
            </a:r>
          </a:p>
        </p:txBody>
      </p:sp>
      <p:sp>
        <p:nvSpPr>
          <p:cNvPr id="81" name="Textfeld 80">
            <a:extLst>
              <a:ext uri="{FF2B5EF4-FFF2-40B4-BE49-F238E27FC236}">
                <a16:creationId xmlns:a16="http://schemas.microsoft.com/office/drawing/2014/main" id="{F8EED9A2-178F-47C3-887A-BB192F928986}"/>
              </a:ext>
            </a:extLst>
          </p:cNvPr>
          <p:cNvSpPr txBox="1"/>
          <p:nvPr/>
        </p:nvSpPr>
        <p:spPr>
          <a:xfrm>
            <a:off x="2434149" y="2186499"/>
            <a:ext cx="2331662" cy="307777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Teilhabeplan ist erstellt</a:t>
            </a:r>
          </a:p>
        </p:txBody>
      </p:sp>
      <p:sp>
        <p:nvSpPr>
          <p:cNvPr id="86" name="Textfeld 85">
            <a:extLst>
              <a:ext uri="{FF2B5EF4-FFF2-40B4-BE49-F238E27FC236}">
                <a16:creationId xmlns:a16="http://schemas.microsoft.com/office/drawing/2014/main" id="{5D6E8BDF-D8E5-491E-8561-7DBC92D7F8DD}"/>
              </a:ext>
            </a:extLst>
          </p:cNvPr>
          <p:cNvSpPr txBox="1"/>
          <p:nvPr/>
        </p:nvSpPr>
        <p:spPr>
          <a:xfrm>
            <a:off x="2434148" y="2583962"/>
            <a:ext cx="2323447" cy="307777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Bildungsplan ist erstellt</a:t>
            </a:r>
          </a:p>
        </p:txBody>
      </p:sp>
      <p:sp>
        <p:nvSpPr>
          <p:cNvPr id="87" name="Textfeld 86">
            <a:extLst>
              <a:ext uri="{FF2B5EF4-FFF2-40B4-BE49-F238E27FC236}">
                <a16:creationId xmlns:a16="http://schemas.microsoft.com/office/drawing/2014/main" id="{68DD16DE-49D7-48C3-A5E5-6124B6128CEC}"/>
              </a:ext>
            </a:extLst>
          </p:cNvPr>
          <p:cNvSpPr txBox="1"/>
          <p:nvPr/>
        </p:nvSpPr>
        <p:spPr>
          <a:xfrm>
            <a:off x="2434148" y="2969090"/>
            <a:ext cx="2320089" cy="523220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Individuelle Teilnahme an Schulungen und </a:t>
            </a:r>
            <a:r>
              <a:rPr lang="de-DE" sz="1400" dirty="0" err="1">
                <a:solidFill>
                  <a:schemeClr val="bg1"/>
                </a:solidFill>
                <a:latin typeface="Agfa Rotis Sans Serif" panose="02000606080000020004" pitchFamily="2" charset="0"/>
              </a:rPr>
              <a:t>Praktikas</a:t>
            </a:r>
            <a:endParaRPr lang="de-DE" sz="1400" dirty="0">
              <a:solidFill>
                <a:schemeClr val="bg1"/>
              </a:solidFill>
              <a:latin typeface="Agfa Rotis Sans Serif" panose="02000606080000020004" pitchFamily="2" charset="0"/>
            </a:endParaRPr>
          </a:p>
        </p:txBody>
      </p:sp>
      <p:sp>
        <p:nvSpPr>
          <p:cNvPr id="88" name="Textfeld 87">
            <a:extLst>
              <a:ext uri="{FF2B5EF4-FFF2-40B4-BE49-F238E27FC236}">
                <a16:creationId xmlns:a16="http://schemas.microsoft.com/office/drawing/2014/main" id="{9B8457AC-57A4-45BE-B20E-F71833ED7DB0}"/>
              </a:ext>
            </a:extLst>
          </p:cNvPr>
          <p:cNvSpPr txBox="1"/>
          <p:nvPr/>
        </p:nvSpPr>
        <p:spPr>
          <a:xfrm>
            <a:off x="2434148" y="3579692"/>
            <a:ext cx="2308082" cy="523220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Teilnahme am sozialen Kompetenztraining</a:t>
            </a:r>
          </a:p>
        </p:txBody>
      </p:sp>
      <p:sp>
        <p:nvSpPr>
          <p:cNvPr id="89" name="Textfeld 88">
            <a:extLst>
              <a:ext uri="{FF2B5EF4-FFF2-40B4-BE49-F238E27FC236}">
                <a16:creationId xmlns:a16="http://schemas.microsoft.com/office/drawing/2014/main" id="{700BD4DF-D0FB-4403-A9A3-680C720902C9}"/>
              </a:ext>
            </a:extLst>
          </p:cNvPr>
          <p:cNvSpPr txBox="1"/>
          <p:nvPr/>
        </p:nvSpPr>
        <p:spPr>
          <a:xfrm>
            <a:off x="2442359" y="4980697"/>
            <a:ext cx="2293331" cy="738664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Gespräche mit Eltern, Angehörigen, Betreuer und Netzwerk sind durchgeführt</a:t>
            </a:r>
          </a:p>
        </p:txBody>
      </p:sp>
      <p:sp>
        <p:nvSpPr>
          <p:cNvPr id="90" name="Textfeld 89">
            <a:extLst>
              <a:ext uri="{FF2B5EF4-FFF2-40B4-BE49-F238E27FC236}">
                <a16:creationId xmlns:a16="http://schemas.microsoft.com/office/drawing/2014/main" id="{337CEC08-BAD8-4A3D-8F64-5C4B463C4889}"/>
              </a:ext>
            </a:extLst>
          </p:cNvPr>
          <p:cNvSpPr txBox="1"/>
          <p:nvPr/>
        </p:nvSpPr>
        <p:spPr>
          <a:xfrm>
            <a:off x="2434149" y="4202977"/>
            <a:ext cx="2307314" cy="523220"/>
          </a:xfrm>
          <a:prstGeom prst="rect">
            <a:avLst/>
          </a:prstGeom>
          <a:solidFill>
            <a:srgbClr val="707176"/>
          </a:solidFill>
          <a:ln>
            <a:solidFill>
              <a:srgbClr val="707176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gfa Rotis Sans Serif" panose="02000606080000020004" pitchFamily="2" charset="0"/>
              </a:rPr>
              <a:t>Teilnahme an Aktivitäten (beruflich und sozial)</a:t>
            </a:r>
          </a:p>
        </p:txBody>
      </p:sp>
      <p:cxnSp>
        <p:nvCxnSpPr>
          <p:cNvPr id="91" name="Gerade Verbindung mit Pfeil 90">
            <a:extLst>
              <a:ext uri="{FF2B5EF4-FFF2-40B4-BE49-F238E27FC236}">
                <a16:creationId xmlns:a16="http://schemas.microsoft.com/office/drawing/2014/main" id="{4C18B16A-E16C-4741-9962-B80858395DFB}"/>
              </a:ext>
            </a:extLst>
          </p:cNvPr>
          <p:cNvCxnSpPr>
            <a:cxnSpLocks/>
            <a:endCxn id="100" idx="1"/>
          </p:cNvCxnSpPr>
          <p:nvPr/>
        </p:nvCxnSpPr>
        <p:spPr>
          <a:xfrm>
            <a:off x="4903202" y="1551952"/>
            <a:ext cx="252108" cy="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Gerader Verbinder 97">
            <a:extLst>
              <a:ext uri="{FF2B5EF4-FFF2-40B4-BE49-F238E27FC236}">
                <a16:creationId xmlns:a16="http://schemas.microsoft.com/office/drawing/2014/main" id="{71B5F122-570B-49AA-BF94-562D28D0310E}"/>
              </a:ext>
            </a:extLst>
          </p:cNvPr>
          <p:cNvCxnSpPr>
            <a:cxnSpLocks/>
          </p:cNvCxnSpPr>
          <p:nvPr/>
        </p:nvCxnSpPr>
        <p:spPr>
          <a:xfrm flipV="1">
            <a:off x="4903202" y="1540983"/>
            <a:ext cx="0" cy="5077791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Gerade Verbindung mit Pfeil 103">
            <a:extLst>
              <a:ext uri="{FF2B5EF4-FFF2-40B4-BE49-F238E27FC236}">
                <a16:creationId xmlns:a16="http://schemas.microsoft.com/office/drawing/2014/main" id="{42D6A63A-3DF9-4C80-BFA9-5404370095AA}"/>
              </a:ext>
            </a:extLst>
          </p:cNvPr>
          <p:cNvCxnSpPr>
            <a:cxnSpLocks/>
          </p:cNvCxnSpPr>
          <p:nvPr/>
        </p:nvCxnSpPr>
        <p:spPr>
          <a:xfrm>
            <a:off x="4894990" y="2230034"/>
            <a:ext cx="252108" cy="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Gerade Verbindung mit Pfeil 105">
            <a:extLst>
              <a:ext uri="{FF2B5EF4-FFF2-40B4-BE49-F238E27FC236}">
                <a16:creationId xmlns:a16="http://schemas.microsoft.com/office/drawing/2014/main" id="{2E99C01B-FBA5-4277-8252-5B1ABF4E2666}"/>
              </a:ext>
            </a:extLst>
          </p:cNvPr>
          <p:cNvCxnSpPr>
            <a:cxnSpLocks/>
          </p:cNvCxnSpPr>
          <p:nvPr/>
        </p:nvCxnSpPr>
        <p:spPr>
          <a:xfrm>
            <a:off x="4948346" y="2914511"/>
            <a:ext cx="252108" cy="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Gerade Verbindung mit Pfeil 111">
            <a:extLst>
              <a:ext uri="{FF2B5EF4-FFF2-40B4-BE49-F238E27FC236}">
                <a16:creationId xmlns:a16="http://schemas.microsoft.com/office/drawing/2014/main" id="{A3E56269-EE4F-424E-99E7-DB9D27B10DC6}"/>
              </a:ext>
            </a:extLst>
          </p:cNvPr>
          <p:cNvCxnSpPr>
            <a:cxnSpLocks/>
          </p:cNvCxnSpPr>
          <p:nvPr/>
        </p:nvCxnSpPr>
        <p:spPr>
          <a:xfrm>
            <a:off x="4894990" y="3736522"/>
            <a:ext cx="252108" cy="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Gerade Verbindung mit Pfeil 114">
            <a:extLst>
              <a:ext uri="{FF2B5EF4-FFF2-40B4-BE49-F238E27FC236}">
                <a16:creationId xmlns:a16="http://schemas.microsoft.com/office/drawing/2014/main" id="{16C7CA1E-2C9E-4684-9408-CA57AC5BFB84}"/>
              </a:ext>
            </a:extLst>
          </p:cNvPr>
          <p:cNvCxnSpPr>
            <a:cxnSpLocks/>
          </p:cNvCxnSpPr>
          <p:nvPr/>
        </p:nvCxnSpPr>
        <p:spPr>
          <a:xfrm>
            <a:off x="4932381" y="4514027"/>
            <a:ext cx="252108" cy="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Gerade Verbindung mit Pfeil 115">
            <a:extLst>
              <a:ext uri="{FF2B5EF4-FFF2-40B4-BE49-F238E27FC236}">
                <a16:creationId xmlns:a16="http://schemas.microsoft.com/office/drawing/2014/main" id="{59A44F35-46E7-4C9D-8BA4-8D7E147DE481}"/>
              </a:ext>
            </a:extLst>
          </p:cNvPr>
          <p:cNvCxnSpPr>
            <a:cxnSpLocks/>
          </p:cNvCxnSpPr>
          <p:nvPr/>
        </p:nvCxnSpPr>
        <p:spPr>
          <a:xfrm>
            <a:off x="4907377" y="5239722"/>
            <a:ext cx="252108" cy="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Gerade Verbindung mit Pfeil 116">
            <a:extLst>
              <a:ext uri="{FF2B5EF4-FFF2-40B4-BE49-F238E27FC236}">
                <a16:creationId xmlns:a16="http://schemas.microsoft.com/office/drawing/2014/main" id="{1851E531-57A9-4C01-B71D-F7D5B8281F67}"/>
              </a:ext>
            </a:extLst>
          </p:cNvPr>
          <p:cNvCxnSpPr>
            <a:cxnSpLocks/>
          </p:cNvCxnSpPr>
          <p:nvPr/>
        </p:nvCxnSpPr>
        <p:spPr>
          <a:xfrm>
            <a:off x="4932381" y="5920888"/>
            <a:ext cx="252108" cy="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Gerade Verbindung mit Pfeil 117">
            <a:extLst>
              <a:ext uri="{FF2B5EF4-FFF2-40B4-BE49-F238E27FC236}">
                <a16:creationId xmlns:a16="http://schemas.microsoft.com/office/drawing/2014/main" id="{1E1CF65C-E86C-4F8E-B0B0-2C7F6FBAF244}"/>
              </a:ext>
            </a:extLst>
          </p:cNvPr>
          <p:cNvCxnSpPr>
            <a:cxnSpLocks/>
          </p:cNvCxnSpPr>
          <p:nvPr/>
        </p:nvCxnSpPr>
        <p:spPr>
          <a:xfrm>
            <a:off x="4932381" y="6584602"/>
            <a:ext cx="252108" cy="0"/>
          </a:xfrm>
          <a:prstGeom prst="straightConnector1">
            <a:avLst/>
          </a:prstGeom>
          <a:ln w="57150">
            <a:solidFill>
              <a:srgbClr val="0A6E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Gerader Verbinder 119">
            <a:extLst>
              <a:ext uri="{FF2B5EF4-FFF2-40B4-BE49-F238E27FC236}">
                <a16:creationId xmlns:a16="http://schemas.microsoft.com/office/drawing/2014/main" id="{801E9B6B-CF55-4E38-B7BF-EBF484C75DEE}"/>
              </a:ext>
            </a:extLst>
          </p:cNvPr>
          <p:cNvCxnSpPr>
            <a:cxnSpLocks/>
          </p:cNvCxnSpPr>
          <p:nvPr/>
        </p:nvCxnSpPr>
        <p:spPr>
          <a:xfrm>
            <a:off x="4785137" y="1635495"/>
            <a:ext cx="147244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Gerader Verbinder 121">
            <a:extLst>
              <a:ext uri="{FF2B5EF4-FFF2-40B4-BE49-F238E27FC236}">
                <a16:creationId xmlns:a16="http://schemas.microsoft.com/office/drawing/2014/main" id="{2A09CD61-B4E9-4C3A-8D73-7E11136814B1}"/>
              </a:ext>
            </a:extLst>
          </p:cNvPr>
          <p:cNvCxnSpPr>
            <a:cxnSpLocks/>
          </p:cNvCxnSpPr>
          <p:nvPr/>
        </p:nvCxnSpPr>
        <p:spPr>
          <a:xfrm>
            <a:off x="4764540" y="1985604"/>
            <a:ext cx="147244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Gerader Verbinder 123">
            <a:extLst>
              <a:ext uri="{FF2B5EF4-FFF2-40B4-BE49-F238E27FC236}">
                <a16:creationId xmlns:a16="http://schemas.microsoft.com/office/drawing/2014/main" id="{82A4C3C3-2DF3-4471-856D-4C916F93C474}"/>
              </a:ext>
            </a:extLst>
          </p:cNvPr>
          <p:cNvCxnSpPr>
            <a:cxnSpLocks/>
          </p:cNvCxnSpPr>
          <p:nvPr/>
        </p:nvCxnSpPr>
        <p:spPr>
          <a:xfrm>
            <a:off x="4764540" y="2343955"/>
            <a:ext cx="147244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Gerader Verbinder 124">
            <a:extLst>
              <a:ext uri="{FF2B5EF4-FFF2-40B4-BE49-F238E27FC236}">
                <a16:creationId xmlns:a16="http://schemas.microsoft.com/office/drawing/2014/main" id="{15DCD7A9-F4F4-4296-86AD-2618645D88A1}"/>
              </a:ext>
            </a:extLst>
          </p:cNvPr>
          <p:cNvCxnSpPr>
            <a:cxnSpLocks/>
          </p:cNvCxnSpPr>
          <p:nvPr/>
        </p:nvCxnSpPr>
        <p:spPr>
          <a:xfrm>
            <a:off x="4764541" y="2727009"/>
            <a:ext cx="147244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Gerader Verbinder 125">
            <a:extLst>
              <a:ext uri="{FF2B5EF4-FFF2-40B4-BE49-F238E27FC236}">
                <a16:creationId xmlns:a16="http://schemas.microsoft.com/office/drawing/2014/main" id="{664224B1-E29C-4DEE-BC72-05CD21E2213F}"/>
              </a:ext>
            </a:extLst>
          </p:cNvPr>
          <p:cNvCxnSpPr>
            <a:cxnSpLocks/>
          </p:cNvCxnSpPr>
          <p:nvPr/>
        </p:nvCxnSpPr>
        <p:spPr>
          <a:xfrm>
            <a:off x="4752184" y="3208926"/>
            <a:ext cx="147244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Gerader Verbinder 126">
            <a:extLst>
              <a:ext uri="{FF2B5EF4-FFF2-40B4-BE49-F238E27FC236}">
                <a16:creationId xmlns:a16="http://schemas.microsoft.com/office/drawing/2014/main" id="{E3A2F05C-38B6-496D-A249-0E3E01488E47}"/>
              </a:ext>
            </a:extLst>
          </p:cNvPr>
          <p:cNvCxnSpPr>
            <a:cxnSpLocks/>
          </p:cNvCxnSpPr>
          <p:nvPr/>
        </p:nvCxnSpPr>
        <p:spPr>
          <a:xfrm>
            <a:off x="4752182" y="3851478"/>
            <a:ext cx="147244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Gerader Verbinder 127">
            <a:extLst>
              <a:ext uri="{FF2B5EF4-FFF2-40B4-BE49-F238E27FC236}">
                <a16:creationId xmlns:a16="http://schemas.microsoft.com/office/drawing/2014/main" id="{D11D2C42-5F97-4130-B6C0-CFB6E920CEF1}"/>
              </a:ext>
            </a:extLst>
          </p:cNvPr>
          <p:cNvCxnSpPr>
            <a:cxnSpLocks/>
          </p:cNvCxnSpPr>
          <p:nvPr/>
        </p:nvCxnSpPr>
        <p:spPr>
          <a:xfrm>
            <a:off x="4752183" y="4407532"/>
            <a:ext cx="147244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Gerader Verbinder 128">
            <a:extLst>
              <a:ext uri="{FF2B5EF4-FFF2-40B4-BE49-F238E27FC236}">
                <a16:creationId xmlns:a16="http://schemas.microsoft.com/office/drawing/2014/main" id="{F33549D7-E8F0-4F94-A266-BA2F1DC17DDA}"/>
              </a:ext>
            </a:extLst>
          </p:cNvPr>
          <p:cNvCxnSpPr>
            <a:cxnSpLocks/>
          </p:cNvCxnSpPr>
          <p:nvPr/>
        </p:nvCxnSpPr>
        <p:spPr>
          <a:xfrm>
            <a:off x="4752182" y="5470216"/>
            <a:ext cx="147244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Gerader Verbinder 129">
            <a:extLst>
              <a:ext uri="{FF2B5EF4-FFF2-40B4-BE49-F238E27FC236}">
                <a16:creationId xmlns:a16="http://schemas.microsoft.com/office/drawing/2014/main" id="{3C1688F8-E45E-4E04-8473-962E068E57C0}"/>
              </a:ext>
            </a:extLst>
          </p:cNvPr>
          <p:cNvCxnSpPr>
            <a:cxnSpLocks/>
          </p:cNvCxnSpPr>
          <p:nvPr/>
        </p:nvCxnSpPr>
        <p:spPr>
          <a:xfrm>
            <a:off x="4727470" y="6310481"/>
            <a:ext cx="147244" cy="0"/>
          </a:xfrm>
          <a:prstGeom prst="line">
            <a:avLst/>
          </a:prstGeom>
          <a:ln w="57150">
            <a:solidFill>
              <a:srgbClr val="0A6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3313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287</Words>
  <Application>Microsoft Office PowerPoint</Application>
  <PresentationFormat>A3-Papier (297 x 420 mm)</PresentationFormat>
  <Paragraphs>90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8" baseType="lpstr">
      <vt:lpstr>Agfa Rotis Sans Serif</vt:lpstr>
      <vt:lpstr>Agfa Rotis Sans Serif ExBd</vt:lpstr>
      <vt:lpstr>Arial</vt:lpstr>
      <vt:lpstr>Calibri</vt:lpstr>
      <vt:lpstr>Calibri Light</vt:lpstr>
      <vt:lpstr>Wingdings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Wirkmodell Bildunsträger co-check</dc:title>
  <dc:creator>Ottmann, Sebastian</dc:creator>
  <cp:lastModifiedBy>Sebastian Ottmann</cp:lastModifiedBy>
  <cp:revision>47</cp:revision>
  <dcterms:created xsi:type="dcterms:W3CDTF">2018-12-12T11:53:36Z</dcterms:created>
  <dcterms:modified xsi:type="dcterms:W3CDTF">2022-03-25T08:43:29Z</dcterms:modified>
</cp:coreProperties>
</file>