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6EB5"/>
    <a:srgbClr val="25A0F3"/>
    <a:srgbClr val="C8E7FC"/>
    <a:srgbClr val="9D7457"/>
    <a:srgbClr val="E7DCD5"/>
    <a:srgbClr val="707176"/>
    <a:srgbClr val="C9B09F"/>
    <a:srgbClr val="ECECEC"/>
    <a:srgbClr val="C28D2D"/>
    <a:srgbClr val="F9F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17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98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55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19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112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68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92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76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65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39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977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553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18760" y="225300"/>
            <a:ext cx="3331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Wirkmodell T-ENE</a:t>
            </a:r>
          </a:p>
        </p:txBody>
      </p:sp>
      <p:sp>
        <p:nvSpPr>
          <p:cNvPr id="7" name="Rechteck 6"/>
          <p:cNvSpPr/>
          <p:nvPr/>
        </p:nvSpPr>
        <p:spPr>
          <a:xfrm>
            <a:off x="106887" y="973776"/>
            <a:ext cx="2109128" cy="6035518"/>
          </a:xfrm>
          <a:prstGeom prst="rect">
            <a:avLst/>
          </a:prstGeom>
          <a:solidFill>
            <a:srgbClr val="ECECEC"/>
          </a:solidFill>
          <a:ln w="28575">
            <a:solidFill>
              <a:srgbClr val="ECECE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499518" y="975635"/>
            <a:ext cx="2160000" cy="6025187"/>
          </a:xfrm>
          <a:prstGeom prst="rect">
            <a:avLst/>
          </a:prstGeom>
          <a:solidFill>
            <a:srgbClr val="ECECEC"/>
          </a:solidFill>
          <a:ln w="28575">
            <a:solidFill>
              <a:srgbClr val="ECECE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5070653" y="1035016"/>
            <a:ext cx="5194703" cy="5965806"/>
          </a:xfrm>
          <a:prstGeom prst="rect">
            <a:avLst/>
          </a:prstGeom>
          <a:solidFill>
            <a:srgbClr val="C8E7FC"/>
          </a:solidFill>
          <a:ln w="28575">
            <a:solidFill>
              <a:srgbClr val="C8E7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106887" y="952974"/>
            <a:ext cx="163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Angebote TENE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499518" y="98751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Outputs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084275" y="981990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Outcome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8760" y="7406757"/>
            <a:ext cx="2819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Kontext und Außeneinflüsse</a:t>
            </a:r>
            <a:endParaRPr lang="de-DE" sz="1000" dirty="0">
              <a:solidFill>
                <a:srgbClr val="0A6EB5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18762" y="1343108"/>
            <a:ext cx="1864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dirty="0">
              <a:latin typeface="Agfa Rotis Sans Serif" panose="02000606080000020004" pitchFamily="2" charset="0"/>
            </a:endParaRPr>
          </a:p>
          <a:p>
            <a:endParaRPr lang="de-DE" sz="1600" dirty="0">
              <a:latin typeface="Agfa Rotis Sans Serif" panose="02000606080000020004" pitchFamily="2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118760" y="7790883"/>
            <a:ext cx="3978641" cy="1600438"/>
          </a:xfrm>
          <a:prstGeom prst="rect">
            <a:avLst/>
          </a:prstGeom>
          <a:solidFill>
            <a:srgbClr val="C8E7FC"/>
          </a:solidFill>
          <a:ln>
            <a:solidFill>
              <a:srgbClr val="C8E7FC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 err="1">
                <a:latin typeface="Agfa Rotis Sans Serif ExBd" panose="02000603050000020004" pitchFamily="2" charset="0"/>
              </a:rPr>
              <a:t>Incomes</a:t>
            </a:r>
            <a:r>
              <a:rPr lang="de-DE" sz="1400" dirty="0">
                <a:latin typeface="Agfa Rotis Sans Serif ExBd" panose="02000603050000020004" pitchFamily="2" charset="0"/>
              </a:rPr>
              <a:t> d. Klientinnen und Klienten </a:t>
            </a:r>
            <a:r>
              <a:rPr lang="de-DE" sz="1000" dirty="0">
                <a:latin typeface="Agfa Rotis Sans Serif" panose="02000606080000020004" pitchFamily="2" charset="0"/>
              </a:rPr>
              <a:t>(ausgewählte Punkte)</a:t>
            </a:r>
            <a:endParaRPr lang="de-DE" sz="1400" dirty="0"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Wohnsituation</a:t>
            </a:r>
            <a:endParaRPr lang="de-DE" sz="1200" dirty="0">
              <a:solidFill>
                <a:srgbClr val="FF0000"/>
              </a:solidFill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Soziales Umfeld</a:t>
            </a:r>
            <a:endParaRPr lang="de-DE" sz="1200" dirty="0">
              <a:solidFill>
                <a:srgbClr val="FF0000"/>
              </a:solidFill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Familiäres Umfeld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Biographie / Resilienz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Mobilität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Lebenskrise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Alter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4570360" y="7775479"/>
            <a:ext cx="2467599" cy="178510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Input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Personelle Ausstattung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Räumliche Ausstattung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Ehrenamt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Finanzielle Ressourcen (z. B. Spenden)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Infrastruktur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Öffentlichkeitsarbeit</a:t>
            </a:r>
          </a:p>
          <a:p>
            <a:endParaRPr lang="de-DE" sz="1200" dirty="0">
              <a:latin typeface="Agfa Rotis Sans Serif" panose="02000606080000020004" pitchFamily="2" charset="0"/>
            </a:endParaRPr>
          </a:p>
          <a:p>
            <a:endParaRPr lang="de-DE" sz="1200" dirty="0">
              <a:latin typeface="Agfa Rotis Sans Serif" panose="02000606080000020004" pitchFamily="2" charset="0"/>
            </a:endParaRPr>
          </a:p>
        </p:txBody>
      </p:sp>
      <p:sp>
        <p:nvSpPr>
          <p:cNvPr id="84" name="Textfeld 83"/>
          <p:cNvSpPr txBox="1"/>
          <p:nvPr/>
        </p:nvSpPr>
        <p:spPr>
          <a:xfrm>
            <a:off x="7313369" y="7803281"/>
            <a:ext cx="2952000" cy="1600438"/>
          </a:xfrm>
          <a:prstGeom prst="rect">
            <a:avLst/>
          </a:prstGeom>
          <a:solidFill>
            <a:srgbClr val="C8E7FC"/>
          </a:solidFill>
          <a:ln>
            <a:solidFill>
              <a:srgbClr val="C8E7FC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Struktur </a:t>
            </a:r>
            <a:r>
              <a:rPr lang="de-DE" sz="1000" dirty="0">
                <a:latin typeface="Agfa Rotis Sans Serif" panose="02000606080000020004" pitchFamily="2" charset="0"/>
              </a:rPr>
              <a:t>(ausgewählte Punkte)</a:t>
            </a:r>
            <a:endParaRPr lang="de-DE" sz="1400" dirty="0"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Strukturelle Anforderungen (QM/HACCP)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Teambesprechungen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Förderplanungen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HMB-W in leichter Sprache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Fort- und Weiterbildungen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Supervision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Dezentralisierung vs. Zentralisierung 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10340103" y="7790322"/>
            <a:ext cx="227498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Kontext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Unterschiedliche Kostenträger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Dezentralisierung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Inklusion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Infrastruktur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Refinanzierung Eingliederungshilfe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(Rahmen)</a:t>
            </a:r>
            <a:r>
              <a:rPr lang="de-DE" sz="1200" dirty="0" err="1">
                <a:latin typeface="Agfa Rotis Sans Serif" panose="02000606080000020004" pitchFamily="2" charset="0"/>
              </a:rPr>
              <a:t>leistungsvereinbarungen</a:t>
            </a:r>
            <a:endParaRPr lang="de-DE" sz="1200" dirty="0">
              <a:latin typeface="Agfa Rotis Sans Serif" panose="02000606080000020004" pitchFamily="2" charset="0"/>
            </a:endParaRPr>
          </a:p>
          <a:p>
            <a:endParaRPr lang="de-DE" sz="1200" dirty="0">
              <a:latin typeface="Agfa Rotis Sans Serif" panose="02000606080000020004" pitchFamily="2" charset="0"/>
            </a:endParaRPr>
          </a:p>
          <a:p>
            <a:endParaRPr lang="de-DE" sz="1200" dirty="0">
              <a:latin typeface="Agfa Rotis Sans Serif" panose="02000606080000020004" pitchFamily="2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18760" y="7398285"/>
            <a:ext cx="12564077" cy="1992475"/>
          </a:xfrm>
          <a:prstGeom prst="rect">
            <a:avLst/>
          </a:prstGeom>
          <a:noFill/>
          <a:ln w="28575">
            <a:solidFill>
              <a:srgbClr val="0A6EB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mit Pfeil 18"/>
          <p:cNvCxnSpPr>
            <a:cxnSpLocks/>
          </p:cNvCxnSpPr>
          <p:nvPr/>
        </p:nvCxnSpPr>
        <p:spPr>
          <a:xfrm flipV="1">
            <a:off x="1088322" y="7000822"/>
            <a:ext cx="0" cy="39563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3713074" y="700082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338074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26986" y="9371760"/>
            <a:ext cx="120148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Das Wirkmodell wurde in einem Workshop mit Vertretern der Lebenshilfe Ansbach, Erlangen und Neumarkt unter Anleitung des Instituts für Praxisforschung und Evaluation der Evangelischen Hochschule Nürnberg erarbeitet. | www.evhn.de/evaluation</a:t>
            </a:r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1C9DAA6F-EBAE-4124-873F-49C29C02B947}"/>
              </a:ext>
            </a:extLst>
          </p:cNvPr>
          <p:cNvSpPr/>
          <p:nvPr/>
        </p:nvSpPr>
        <p:spPr>
          <a:xfrm>
            <a:off x="10522850" y="1035016"/>
            <a:ext cx="2160000" cy="5965806"/>
          </a:xfrm>
          <a:prstGeom prst="rect">
            <a:avLst/>
          </a:prstGeom>
          <a:solidFill>
            <a:srgbClr val="C8E7FC"/>
          </a:solidFill>
          <a:ln w="28575">
            <a:solidFill>
              <a:srgbClr val="C8E7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1B4CD5F6-45D9-40AD-B25D-E8B8429C68B6}"/>
              </a:ext>
            </a:extLst>
          </p:cNvPr>
          <p:cNvSpPr txBox="1"/>
          <p:nvPr/>
        </p:nvSpPr>
        <p:spPr>
          <a:xfrm>
            <a:off x="10522850" y="101126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Impact</a:t>
            </a:r>
          </a:p>
        </p:txBody>
      </p: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56ABCB98-4ED9-4A2D-AE3B-9819FB25CF32}"/>
              </a:ext>
            </a:extLst>
          </p:cNvPr>
          <p:cNvCxnSpPr/>
          <p:nvPr/>
        </p:nvCxnSpPr>
        <p:spPr>
          <a:xfrm flipV="1">
            <a:off x="6400800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mit Pfeil 108">
            <a:extLst>
              <a:ext uri="{FF2B5EF4-FFF2-40B4-BE49-F238E27FC236}">
                <a16:creationId xmlns:a16="http://schemas.microsoft.com/office/drawing/2014/main" id="{63125D43-4288-47EC-A549-09715440DAA5}"/>
              </a:ext>
            </a:extLst>
          </p:cNvPr>
          <p:cNvCxnSpPr/>
          <p:nvPr/>
        </p:nvCxnSpPr>
        <p:spPr>
          <a:xfrm flipV="1">
            <a:off x="11608186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8361613" y="5680180"/>
            <a:ext cx="1864613" cy="1077218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Lebensqualität/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Lebenszufriedenheit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wird gestärkt und 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erhalten</a:t>
            </a:r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5E529E4F-E333-4D67-A283-A763A00C16EC}"/>
              </a:ext>
            </a:extLst>
          </p:cNvPr>
          <p:cNvSpPr txBox="1"/>
          <p:nvPr/>
        </p:nvSpPr>
        <p:spPr>
          <a:xfrm>
            <a:off x="7753814" y="1492049"/>
            <a:ext cx="2443126" cy="83099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Übergang vom Arbeits-leben in den Ruhestand ist positiv gestaltet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0E863DC3-267E-4F4B-95B5-82E47E8BD122}"/>
              </a:ext>
            </a:extLst>
          </p:cNvPr>
          <p:cNvSpPr txBox="1"/>
          <p:nvPr/>
        </p:nvSpPr>
        <p:spPr>
          <a:xfrm>
            <a:off x="8013663" y="2545015"/>
            <a:ext cx="1934107" cy="1077218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Selbstbestimmtes Leben nach dem Erwerbsleben ist ermöglicht</a:t>
            </a:r>
          </a:p>
        </p:txBody>
      </p:sp>
      <p:cxnSp>
        <p:nvCxnSpPr>
          <p:cNvPr id="97" name="Gerade Verbindung mit Pfeil 96">
            <a:extLst>
              <a:ext uri="{FF2B5EF4-FFF2-40B4-BE49-F238E27FC236}">
                <a16:creationId xmlns:a16="http://schemas.microsoft.com/office/drawing/2014/main" id="{811FB87C-C819-4DF9-A8FE-E435804CD4C2}"/>
              </a:ext>
            </a:extLst>
          </p:cNvPr>
          <p:cNvCxnSpPr>
            <a:cxnSpLocks/>
          </p:cNvCxnSpPr>
          <p:nvPr/>
        </p:nvCxnSpPr>
        <p:spPr>
          <a:xfrm>
            <a:off x="10147658" y="3060137"/>
            <a:ext cx="0" cy="2620043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feld 99">
            <a:extLst>
              <a:ext uri="{FF2B5EF4-FFF2-40B4-BE49-F238E27FC236}">
                <a16:creationId xmlns:a16="http://schemas.microsoft.com/office/drawing/2014/main" id="{FE162439-8DBC-45BB-BBBD-69F39E9A1295}"/>
              </a:ext>
            </a:extLst>
          </p:cNvPr>
          <p:cNvSpPr txBox="1"/>
          <p:nvPr/>
        </p:nvSpPr>
        <p:spPr>
          <a:xfrm>
            <a:off x="5142953" y="1386952"/>
            <a:ext cx="2021325" cy="72000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Kognitive und motorische Fähigkeiten sind erhalten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93A5D970-A74D-4BD6-8412-8D33FB33B0BD}"/>
              </a:ext>
            </a:extLst>
          </p:cNvPr>
          <p:cNvSpPr txBox="1"/>
          <p:nvPr/>
        </p:nvSpPr>
        <p:spPr>
          <a:xfrm>
            <a:off x="5143729" y="2270184"/>
            <a:ext cx="2021325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Soziale Kontakte sind erhalten / sind gestärkt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0AA137E8-38CD-4E64-B71E-924359BD7B7A}"/>
              </a:ext>
            </a:extLst>
          </p:cNvPr>
          <p:cNvSpPr txBox="1"/>
          <p:nvPr/>
        </p:nvSpPr>
        <p:spPr>
          <a:xfrm>
            <a:off x="5143728" y="2950734"/>
            <a:ext cx="2021326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Fähigkeiten sind entwickelt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4C75EC80-B6EA-4AC3-8DC4-19856F61C6FC}"/>
              </a:ext>
            </a:extLst>
          </p:cNvPr>
          <p:cNvSpPr txBox="1"/>
          <p:nvPr/>
        </p:nvSpPr>
        <p:spPr>
          <a:xfrm>
            <a:off x="5143679" y="3609628"/>
            <a:ext cx="2021326" cy="75600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Erfolgreiche Stabilisierung der Tagesstruktur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B7AA63B3-35C6-4E5A-9701-A022A31BE0F1}"/>
              </a:ext>
            </a:extLst>
          </p:cNvPr>
          <p:cNvSpPr txBox="1"/>
          <p:nvPr/>
        </p:nvSpPr>
        <p:spPr>
          <a:xfrm>
            <a:off x="5150947" y="4912600"/>
            <a:ext cx="2021326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Gemeinschaft erlebt</a:t>
            </a:r>
          </a:p>
        </p:txBody>
      </p: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3ED0FB43-39C0-4004-9942-933968D601D7}"/>
              </a:ext>
            </a:extLst>
          </p:cNvPr>
          <p:cNvCxnSpPr>
            <a:cxnSpLocks/>
          </p:cNvCxnSpPr>
          <p:nvPr/>
        </p:nvCxnSpPr>
        <p:spPr>
          <a:xfrm flipV="1">
            <a:off x="7518544" y="1181138"/>
            <a:ext cx="18713" cy="5225759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Gerader Verbinder 134">
            <a:extLst>
              <a:ext uri="{FF2B5EF4-FFF2-40B4-BE49-F238E27FC236}">
                <a16:creationId xmlns:a16="http://schemas.microsoft.com/office/drawing/2014/main" id="{439E7999-C922-493C-8577-E9FA80BBF9DD}"/>
              </a:ext>
            </a:extLst>
          </p:cNvPr>
          <p:cNvCxnSpPr>
            <a:cxnSpLocks/>
          </p:cNvCxnSpPr>
          <p:nvPr/>
        </p:nvCxnSpPr>
        <p:spPr>
          <a:xfrm>
            <a:off x="7154182" y="1554453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r Verbinder 135">
            <a:extLst>
              <a:ext uri="{FF2B5EF4-FFF2-40B4-BE49-F238E27FC236}">
                <a16:creationId xmlns:a16="http://schemas.microsoft.com/office/drawing/2014/main" id="{E87F3B55-79AC-4BAF-878C-0A02083FEDBA}"/>
              </a:ext>
            </a:extLst>
          </p:cNvPr>
          <p:cNvCxnSpPr>
            <a:cxnSpLocks/>
          </p:cNvCxnSpPr>
          <p:nvPr/>
        </p:nvCxnSpPr>
        <p:spPr>
          <a:xfrm>
            <a:off x="7168825" y="2315168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Gerader Verbinder 136">
            <a:extLst>
              <a:ext uri="{FF2B5EF4-FFF2-40B4-BE49-F238E27FC236}">
                <a16:creationId xmlns:a16="http://schemas.microsoft.com/office/drawing/2014/main" id="{B31E42D0-B453-4B32-9B4A-41D3DC2FEC9F}"/>
              </a:ext>
            </a:extLst>
          </p:cNvPr>
          <p:cNvCxnSpPr>
            <a:cxnSpLocks/>
          </p:cNvCxnSpPr>
          <p:nvPr/>
        </p:nvCxnSpPr>
        <p:spPr>
          <a:xfrm>
            <a:off x="7154182" y="2972625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Gerader Verbinder 138">
            <a:extLst>
              <a:ext uri="{FF2B5EF4-FFF2-40B4-BE49-F238E27FC236}">
                <a16:creationId xmlns:a16="http://schemas.microsoft.com/office/drawing/2014/main" id="{85977E1E-B319-4F79-A75F-8DF79C531D1C}"/>
              </a:ext>
            </a:extLst>
          </p:cNvPr>
          <p:cNvCxnSpPr>
            <a:cxnSpLocks/>
          </p:cNvCxnSpPr>
          <p:nvPr/>
        </p:nvCxnSpPr>
        <p:spPr>
          <a:xfrm>
            <a:off x="7168825" y="3799186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Gerader Verbinder 140">
            <a:extLst>
              <a:ext uri="{FF2B5EF4-FFF2-40B4-BE49-F238E27FC236}">
                <a16:creationId xmlns:a16="http://schemas.microsoft.com/office/drawing/2014/main" id="{80441426-F36E-4909-A1A0-5B964BD3BF09}"/>
              </a:ext>
            </a:extLst>
          </p:cNvPr>
          <p:cNvCxnSpPr>
            <a:cxnSpLocks/>
          </p:cNvCxnSpPr>
          <p:nvPr/>
        </p:nvCxnSpPr>
        <p:spPr>
          <a:xfrm>
            <a:off x="7135732" y="4589243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03B63C11-996C-4716-B064-19BA4222EE49}"/>
              </a:ext>
            </a:extLst>
          </p:cNvPr>
          <p:cNvCxnSpPr>
            <a:cxnSpLocks/>
          </p:cNvCxnSpPr>
          <p:nvPr/>
        </p:nvCxnSpPr>
        <p:spPr>
          <a:xfrm>
            <a:off x="7161503" y="5066488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Gerade Verbindung mit Pfeil 146">
            <a:extLst>
              <a:ext uri="{FF2B5EF4-FFF2-40B4-BE49-F238E27FC236}">
                <a16:creationId xmlns:a16="http://schemas.microsoft.com/office/drawing/2014/main" id="{4622404A-6076-4C1D-B286-6D82595A23EC}"/>
              </a:ext>
            </a:extLst>
          </p:cNvPr>
          <p:cNvCxnSpPr>
            <a:cxnSpLocks/>
          </p:cNvCxnSpPr>
          <p:nvPr/>
        </p:nvCxnSpPr>
        <p:spPr>
          <a:xfrm>
            <a:off x="8911093" y="1204978"/>
            <a:ext cx="0" cy="287071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r Verbinder 151">
            <a:extLst>
              <a:ext uri="{FF2B5EF4-FFF2-40B4-BE49-F238E27FC236}">
                <a16:creationId xmlns:a16="http://schemas.microsoft.com/office/drawing/2014/main" id="{5835CBED-8EB3-47AF-A54C-C612DA1ECF28}"/>
              </a:ext>
            </a:extLst>
          </p:cNvPr>
          <p:cNvCxnSpPr>
            <a:cxnSpLocks/>
          </p:cNvCxnSpPr>
          <p:nvPr/>
        </p:nvCxnSpPr>
        <p:spPr>
          <a:xfrm flipV="1">
            <a:off x="7529935" y="1195931"/>
            <a:ext cx="1407088" cy="9047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id="{A2141DE8-94BC-4A4B-B2E2-5E4BB26DB129}"/>
              </a:ext>
            </a:extLst>
          </p:cNvPr>
          <p:cNvSpPr txBox="1"/>
          <p:nvPr/>
        </p:nvSpPr>
        <p:spPr>
          <a:xfrm>
            <a:off x="8005647" y="3766102"/>
            <a:ext cx="1934107" cy="83099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Teilhabe am gesellschaftlichen Leben ist ermöglicht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E243EBC1-6816-4CC4-B16D-0EA9116FCA8B}"/>
              </a:ext>
            </a:extLst>
          </p:cNvPr>
          <p:cNvSpPr txBox="1"/>
          <p:nvPr/>
        </p:nvSpPr>
        <p:spPr>
          <a:xfrm>
            <a:off x="5148340" y="4483127"/>
            <a:ext cx="2021326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Wohnumfeld ist erhalten</a:t>
            </a:r>
          </a:p>
        </p:txBody>
      </p:sp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1AA7C594-E07B-47DD-BC39-2011E69D6876}"/>
              </a:ext>
            </a:extLst>
          </p:cNvPr>
          <p:cNvCxnSpPr>
            <a:cxnSpLocks/>
          </p:cNvCxnSpPr>
          <p:nvPr/>
        </p:nvCxnSpPr>
        <p:spPr>
          <a:xfrm flipV="1">
            <a:off x="7784345" y="2344813"/>
            <a:ext cx="0" cy="1852259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78A45C6A-332C-4E0B-83C1-FB6136FA6E2F}"/>
              </a:ext>
            </a:extLst>
          </p:cNvPr>
          <p:cNvCxnSpPr>
            <a:cxnSpLocks/>
          </p:cNvCxnSpPr>
          <p:nvPr/>
        </p:nvCxnSpPr>
        <p:spPr>
          <a:xfrm>
            <a:off x="7765481" y="3060137"/>
            <a:ext cx="263877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5574E386-19BA-43FF-AB4A-87F189C05F21}"/>
              </a:ext>
            </a:extLst>
          </p:cNvPr>
          <p:cNvCxnSpPr>
            <a:cxnSpLocks/>
          </p:cNvCxnSpPr>
          <p:nvPr/>
        </p:nvCxnSpPr>
        <p:spPr>
          <a:xfrm>
            <a:off x="9947770" y="3060137"/>
            <a:ext cx="199888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899603FA-C5F0-41C9-A49D-A45BB0D03211}"/>
              </a:ext>
            </a:extLst>
          </p:cNvPr>
          <p:cNvCxnSpPr>
            <a:cxnSpLocks/>
          </p:cNvCxnSpPr>
          <p:nvPr/>
        </p:nvCxnSpPr>
        <p:spPr>
          <a:xfrm>
            <a:off x="9947770" y="4327633"/>
            <a:ext cx="199888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083E9017-FF2E-452E-B397-4A9DEA712E0B}"/>
              </a:ext>
            </a:extLst>
          </p:cNvPr>
          <p:cNvCxnSpPr>
            <a:cxnSpLocks/>
          </p:cNvCxnSpPr>
          <p:nvPr/>
        </p:nvCxnSpPr>
        <p:spPr>
          <a:xfrm>
            <a:off x="4539802" y="1647477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r Verbinder 76">
            <a:extLst>
              <a:ext uri="{FF2B5EF4-FFF2-40B4-BE49-F238E27FC236}">
                <a16:creationId xmlns:a16="http://schemas.microsoft.com/office/drawing/2014/main" id="{39322D67-FA7F-4AE9-82FA-3F6B4F243A74}"/>
              </a:ext>
            </a:extLst>
          </p:cNvPr>
          <p:cNvCxnSpPr>
            <a:cxnSpLocks/>
          </p:cNvCxnSpPr>
          <p:nvPr/>
        </p:nvCxnSpPr>
        <p:spPr>
          <a:xfrm>
            <a:off x="4547657" y="4020687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r Verbinder 77">
            <a:extLst>
              <a:ext uri="{FF2B5EF4-FFF2-40B4-BE49-F238E27FC236}">
                <a16:creationId xmlns:a16="http://schemas.microsoft.com/office/drawing/2014/main" id="{AE73FC39-DD02-4DCB-A8A6-5A96D0C1EC7C}"/>
              </a:ext>
            </a:extLst>
          </p:cNvPr>
          <p:cNvCxnSpPr>
            <a:cxnSpLocks/>
          </p:cNvCxnSpPr>
          <p:nvPr/>
        </p:nvCxnSpPr>
        <p:spPr>
          <a:xfrm>
            <a:off x="4539802" y="2781616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78">
            <a:extLst>
              <a:ext uri="{FF2B5EF4-FFF2-40B4-BE49-F238E27FC236}">
                <a16:creationId xmlns:a16="http://schemas.microsoft.com/office/drawing/2014/main" id="{CE1743B8-E14B-4FCA-BE4E-338F8F2D1985}"/>
              </a:ext>
            </a:extLst>
          </p:cNvPr>
          <p:cNvCxnSpPr>
            <a:cxnSpLocks/>
          </p:cNvCxnSpPr>
          <p:nvPr/>
        </p:nvCxnSpPr>
        <p:spPr>
          <a:xfrm>
            <a:off x="4539802" y="3386988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50172FF1-023E-4140-87A7-A4CBCEFC7B96}"/>
              </a:ext>
            </a:extLst>
          </p:cNvPr>
          <p:cNvCxnSpPr>
            <a:cxnSpLocks/>
          </p:cNvCxnSpPr>
          <p:nvPr/>
        </p:nvCxnSpPr>
        <p:spPr>
          <a:xfrm flipV="1">
            <a:off x="4863267" y="1509294"/>
            <a:ext cx="0" cy="495309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>
            <a:extLst>
              <a:ext uri="{FF2B5EF4-FFF2-40B4-BE49-F238E27FC236}">
                <a16:creationId xmlns:a16="http://schemas.microsoft.com/office/drawing/2014/main" id="{7A8B3C78-81F7-46D2-8E2B-05F4059AB354}"/>
              </a:ext>
            </a:extLst>
          </p:cNvPr>
          <p:cNvCxnSpPr>
            <a:cxnSpLocks/>
          </p:cNvCxnSpPr>
          <p:nvPr/>
        </p:nvCxnSpPr>
        <p:spPr>
          <a:xfrm>
            <a:off x="4839517" y="1509293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mit Pfeil 86">
            <a:extLst>
              <a:ext uri="{FF2B5EF4-FFF2-40B4-BE49-F238E27FC236}">
                <a16:creationId xmlns:a16="http://schemas.microsoft.com/office/drawing/2014/main" id="{C0813A45-8813-4583-ABA5-80908951D105}"/>
              </a:ext>
            </a:extLst>
          </p:cNvPr>
          <p:cNvCxnSpPr>
            <a:cxnSpLocks/>
          </p:cNvCxnSpPr>
          <p:nvPr/>
        </p:nvCxnSpPr>
        <p:spPr>
          <a:xfrm>
            <a:off x="4861178" y="2531794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mit Pfeil 87">
            <a:extLst>
              <a:ext uri="{FF2B5EF4-FFF2-40B4-BE49-F238E27FC236}">
                <a16:creationId xmlns:a16="http://schemas.microsoft.com/office/drawing/2014/main" id="{6D54CDFB-BE47-48DF-BCCC-8D716C98CE5C}"/>
              </a:ext>
            </a:extLst>
          </p:cNvPr>
          <p:cNvCxnSpPr>
            <a:cxnSpLocks/>
          </p:cNvCxnSpPr>
          <p:nvPr/>
        </p:nvCxnSpPr>
        <p:spPr>
          <a:xfrm>
            <a:off x="4859088" y="3200839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>
            <a:extLst>
              <a:ext uri="{FF2B5EF4-FFF2-40B4-BE49-F238E27FC236}">
                <a16:creationId xmlns:a16="http://schemas.microsoft.com/office/drawing/2014/main" id="{2DF8588A-4F5D-40D6-9D1D-0469A532A454}"/>
              </a:ext>
            </a:extLst>
          </p:cNvPr>
          <p:cNvCxnSpPr>
            <a:cxnSpLocks/>
          </p:cNvCxnSpPr>
          <p:nvPr/>
        </p:nvCxnSpPr>
        <p:spPr>
          <a:xfrm>
            <a:off x="4859088" y="3908090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mit Pfeil 89">
            <a:extLst>
              <a:ext uri="{FF2B5EF4-FFF2-40B4-BE49-F238E27FC236}">
                <a16:creationId xmlns:a16="http://schemas.microsoft.com/office/drawing/2014/main" id="{1F5427FA-F857-478A-98B9-2ACAA35755B7}"/>
              </a:ext>
            </a:extLst>
          </p:cNvPr>
          <p:cNvCxnSpPr>
            <a:cxnSpLocks/>
          </p:cNvCxnSpPr>
          <p:nvPr/>
        </p:nvCxnSpPr>
        <p:spPr>
          <a:xfrm>
            <a:off x="4859088" y="4589243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mit Pfeil 90">
            <a:extLst>
              <a:ext uri="{FF2B5EF4-FFF2-40B4-BE49-F238E27FC236}">
                <a16:creationId xmlns:a16="http://schemas.microsoft.com/office/drawing/2014/main" id="{7A6A3EC9-F387-42C7-814D-65B74080BAAD}"/>
              </a:ext>
            </a:extLst>
          </p:cNvPr>
          <p:cNvCxnSpPr>
            <a:cxnSpLocks/>
          </p:cNvCxnSpPr>
          <p:nvPr/>
        </p:nvCxnSpPr>
        <p:spPr>
          <a:xfrm>
            <a:off x="4862786" y="5104078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feld 91">
            <a:extLst>
              <a:ext uri="{FF2B5EF4-FFF2-40B4-BE49-F238E27FC236}">
                <a16:creationId xmlns:a16="http://schemas.microsoft.com/office/drawing/2014/main" id="{FE6A95B4-AAD0-4A48-B750-1D19E60747EA}"/>
              </a:ext>
            </a:extLst>
          </p:cNvPr>
          <p:cNvSpPr txBox="1"/>
          <p:nvPr/>
        </p:nvSpPr>
        <p:spPr>
          <a:xfrm>
            <a:off x="10622916" y="1490796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Entlastung von Familien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31ED27D6-629F-42E2-B93B-08FDA0D24642}"/>
              </a:ext>
            </a:extLst>
          </p:cNvPr>
          <p:cNvSpPr txBox="1"/>
          <p:nvPr/>
        </p:nvSpPr>
        <p:spPr>
          <a:xfrm>
            <a:off x="10629270" y="2252627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Schließen von Betreuungslücken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id="{5A6D3F32-30FE-44F2-94D0-26C28C0BEB7F}"/>
              </a:ext>
            </a:extLst>
          </p:cNvPr>
          <p:cNvCxnSpPr>
            <a:cxnSpLocks/>
          </p:cNvCxnSpPr>
          <p:nvPr/>
        </p:nvCxnSpPr>
        <p:spPr>
          <a:xfrm>
            <a:off x="10173068" y="1901871"/>
            <a:ext cx="199888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BA11E233-25FE-4194-B9A6-8D180868497D}"/>
              </a:ext>
            </a:extLst>
          </p:cNvPr>
          <p:cNvCxnSpPr>
            <a:cxnSpLocks/>
          </p:cNvCxnSpPr>
          <p:nvPr/>
        </p:nvCxnSpPr>
        <p:spPr>
          <a:xfrm flipV="1">
            <a:off x="10370420" y="1753001"/>
            <a:ext cx="0" cy="1330623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r Verbinder 105">
            <a:extLst>
              <a:ext uri="{FF2B5EF4-FFF2-40B4-BE49-F238E27FC236}">
                <a16:creationId xmlns:a16="http://schemas.microsoft.com/office/drawing/2014/main" id="{8B7AB034-6E65-4182-B6EF-2B84EF48F953}"/>
              </a:ext>
            </a:extLst>
          </p:cNvPr>
          <p:cNvCxnSpPr>
            <a:cxnSpLocks/>
          </p:cNvCxnSpPr>
          <p:nvPr/>
        </p:nvCxnSpPr>
        <p:spPr>
          <a:xfrm>
            <a:off x="10165412" y="3059714"/>
            <a:ext cx="205008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mit Pfeil 111">
            <a:extLst>
              <a:ext uri="{FF2B5EF4-FFF2-40B4-BE49-F238E27FC236}">
                <a16:creationId xmlns:a16="http://schemas.microsoft.com/office/drawing/2014/main" id="{328047D6-7A54-4E04-B070-9355B99A6762}"/>
              </a:ext>
            </a:extLst>
          </p:cNvPr>
          <p:cNvCxnSpPr>
            <a:cxnSpLocks/>
          </p:cNvCxnSpPr>
          <p:nvPr/>
        </p:nvCxnSpPr>
        <p:spPr>
          <a:xfrm>
            <a:off x="10340103" y="1759200"/>
            <a:ext cx="289167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mit Pfeil 114">
            <a:extLst>
              <a:ext uri="{FF2B5EF4-FFF2-40B4-BE49-F238E27FC236}">
                <a16:creationId xmlns:a16="http://schemas.microsoft.com/office/drawing/2014/main" id="{51730CD5-AF24-40B5-9997-688F3A07D625}"/>
              </a:ext>
            </a:extLst>
          </p:cNvPr>
          <p:cNvCxnSpPr>
            <a:cxnSpLocks/>
          </p:cNvCxnSpPr>
          <p:nvPr/>
        </p:nvCxnSpPr>
        <p:spPr>
          <a:xfrm>
            <a:off x="10340103" y="2598624"/>
            <a:ext cx="289167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feld 71">
            <a:extLst>
              <a:ext uri="{FF2B5EF4-FFF2-40B4-BE49-F238E27FC236}">
                <a16:creationId xmlns:a16="http://schemas.microsoft.com/office/drawing/2014/main" id="{D1FEF464-F950-4291-8D8A-F63964D08928}"/>
              </a:ext>
            </a:extLst>
          </p:cNvPr>
          <p:cNvSpPr txBox="1"/>
          <p:nvPr/>
        </p:nvSpPr>
        <p:spPr>
          <a:xfrm>
            <a:off x="72764" y="1290671"/>
            <a:ext cx="221936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Neigungsangebote (täglich wechselnd)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Ausflüge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Bildungsangebote</a:t>
            </a:r>
            <a:br>
              <a:rPr lang="de-DE" sz="1400" dirty="0">
                <a:latin typeface="Agfa Rotis Sans Serif" panose="02000606080000020004" pitchFamily="2" charset="0"/>
              </a:rPr>
            </a:br>
            <a:r>
              <a:rPr lang="de-DE" sz="1400" dirty="0">
                <a:latin typeface="Agfa Rotis Sans Serif" panose="02000606080000020004" pitchFamily="2" charset="0"/>
              </a:rPr>
              <a:t>(z. B. Gedächtnis-</a:t>
            </a:r>
            <a:br>
              <a:rPr lang="de-DE" sz="1400" dirty="0">
                <a:latin typeface="Agfa Rotis Sans Serif" panose="02000606080000020004" pitchFamily="2" charset="0"/>
              </a:rPr>
            </a:br>
            <a:r>
              <a:rPr lang="de-DE" sz="1400" dirty="0" err="1">
                <a:latin typeface="Agfa Rotis Sans Serif" panose="02000606080000020004" pitchFamily="2" charset="0"/>
              </a:rPr>
              <a:t>training</a:t>
            </a:r>
            <a:r>
              <a:rPr lang="de-DE" sz="1400" dirty="0">
                <a:latin typeface="Agfa Rotis Sans Serif" panose="02000606080000020004" pitchFamily="2" charset="0"/>
              </a:rPr>
              <a:t>)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Gemeinschafts- </a:t>
            </a:r>
            <a:r>
              <a:rPr lang="de-DE" sz="1400" dirty="0" err="1">
                <a:latin typeface="Agfa Rotis Sans Serif" panose="02000606080000020004" pitchFamily="2" charset="0"/>
              </a:rPr>
              <a:t>aktivitäten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989013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Häusliches Leben</a:t>
            </a:r>
          </a:p>
          <a:p>
            <a:pPr marL="989013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Spiritualität</a:t>
            </a:r>
          </a:p>
          <a:p>
            <a:pPr marL="989013" lvl="2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Kulturelle Aktivitäten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Biographiearbeit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Kooperation zu anderen Angeboten / Kontakte in den Sozialraum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Kita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Vereine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Einzelangebote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Basale Aktivierung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Mitbestimmung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>
                <a:latin typeface="Agfa Rotis Sans Serif" panose="02000606080000020004" pitchFamily="2" charset="0"/>
              </a:rPr>
              <a:t>Individuelle Teilhabe-maßnahmen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Individuelle Teilhabe-bereiche sind definiert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>
              <a:latin typeface="Agfa Rotis Sans Serif" panose="02000606080000020004" pitchFamily="2" charset="0"/>
            </a:endParaRP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8A92865A-513D-4A0E-B649-129E75E9FB2E}"/>
              </a:ext>
            </a:extLst>
          </p:cNvPr>
          <p:cNvSpPr txBox="1"/>
          <p:nvPr/>
        </p:nvSpPr>
        <p:spPr>
          <a:xfrm>
            <a:off x="2566355" y="1386075"/>
            <a:ext cx="2027892" cy="95410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Individuelle Tagesbetreuung und gewollte Teilhabe sind ermöglicht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DFCDF97B-2899-4903-B34C-866575780603}"/>
              </a:ext>
            </a:extLst>
          </p:cNvPr>
          <p:cNvSpPr txBox="1"/>
          <p:nvPr/>
        </p:nvSpPr>
        <p:spPr>
          <a:xfrm>
            <a:off x="2563475" y="2470111"/>
            <a:ext cx="2053739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Gemeinschaftserlebnisse sind ermöglicht</a:t>
            </a:r>
          </a:p>
        </p:txBody>
      </p:sp>
      <p:cxnSp>
        <p:nvCxnSpPr>
          <p:cNvPr id="76" name="Gerade Verbindung mit Pfeil 75">
            <a:extLst>
              <a:ext uri="{FF2B5EF4-FFF2-40B4-BE49-F238E27FC236}">
                <a16:creationId xmlns:a16="http://schemas.microsoft.com/office/drawing/2014/main" id="{24525D44-2E3C-409E-B527-199E322CD5E3}"/>
              </a:ext>
            </a:extLst>
          </p:cNvPr>
          <p:cNvCxnSpPr>
            <a:cxnSpLocks/>
          </p:cNvCxnSpPr>
          <p:nvPr/>
        </p:nvCxnSpPr>
        <p:spPr>
          <a:xfrm>
            <a:off x="7784345" y="4197072"/>
            <a:ext cx="263877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id="{3832C22C-35C0-4C3A-8F68-A58419D3F973}"/>
              </a:ext>
            </a:extLst>
          </p:cNvPr>
          <p:cNvSpPr txBox="1"/>
          <p:nvPr/>
        </p:nvSpPr>
        <p:spPr>
          <a:xfrm>
            <a:off x="2564874" y="3106710"/>
            <a:ext cx="2053739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Rückzugsräume sind ermöglicht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2CBF03B-8ADD-48FA-B1E0-BE87281CB946}"/>
              </a:ext>
            </a:extLst>
          </p:cNvPr>
          <p:cNvSpPr txBox="1"/>
          <p:nvPr/>
        </p:nvSpPr>
        <p:spPr>
          <a:xfrm>
            <a:off x="5158631" y="5335201"/>
            <a:ext cx="2021326" cy="738664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Körperliches Wohlbefinden ist gestärkt und erhalten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3AFBCEA6-A249-43D5-8275-A4C9D3AEA38B}"/>
              </a:ext>
            </a:extLst>
          </p:cNvPr>
          <p:cNvSpPr txBox="1"/>
          <p:nvPr/>
        </p:nvSpPr>
        <p:spPr>
          <a:xfrm>
            <a:off x="5150947" y="6200774"/>
            <a:ext cx="2021326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Kommunikationsfähigkeit ist erhalten</a:t>
            </a:r>
          </a:p>
        </p:txBody>
      </p:sp>
      <p:cxnSp>
        <p:nvCxnSpPr>
          <p:cNvPr id="113" name="Gerade Verbindung mit Pfeil 112">
            <a:extLst>
              <a:ext uri="{FF2B5EF4-FFF2-40B4-BE49-F238E27FC236}">
                <a16:creationId xmlns:a16="http://schemas.microsoft.com/office/drawing/2014/main" id="{F40A6CBA-8C24-4E38-AC54-A9AF7CD6EB35}"/>
              </a:ext>
            </a:extLst>
          </p:cNvPr>
          <p:cNvCxnSpPr>
            <a:cxnSpLocks/>
          </p:cNvCxnSpPr>
          <p:nvPr/>
        </p:nvCxnSpPr>
        <p:spPr>
          <a:xfrm>
            <a:off x="4857008" y="5704533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mit Pfeil 113">
            <a:extLst>
              <a:ext uri="{FF2B5EF4-FFF2-40B4-BE49-F238E27FC236}">
                <a16:creationId xmlns:a16="http://schemas.microsoft.com/office/drawing/2014/main" id="{55D9ACC1-3DC4-4499-A1EE-0143AE5D5A1B}"/>
              </a:ext>
            </a:extLst>
          </p:cNvPr>
          <p:cNvCxnSpPr>
            <a:cxnSpLocks/>
          </p:cNvCxnSpPr>
          <p:nvPr/>
        </p:nvCxnSpPr>
        <p:spPr>
          <a:xfrm>
            <a:off x="4844707" y="6442527"/>
            <a:ext cx="313924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r Verbinder 115">
            <a:extLst>
              <a:ext uri="{FF2B5EF4-FFF2-40B4-BE49-F238E27FC236}">
                <a16:creationId xmlns:a16="http://schemas.microsoft.com/office/drawing/2014/main" id="{C1FD5FDC-22EB-43EB-8C01-A38662D70501}"/>
              </a:ext>
            </a:extLst>
          </p:cNvPr>
          <p:cNvCxnSpPr>
            <a:cxnSpLocks/>
          </p:cNvCxnSpPr>
          <p:nvPr/>
        </p:nvCxnSpPr>
        <p:spPr>
          <a:xfrm>
            <a:off x="7179957" y="5704533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8BB3A3BB-D3D2-4EC2-A785-782C62A984D2}"/>
              </a:ext>
            </a:extLst>
          </p:cNvPr>
          <p:cNvCxnSpPr>
            <a:cxnSpLocks/>
          </p:cNvCxnSpPr>
          <p:nvPr/>
        </p:nvCxnSpPr>
        <p:spPr>
          <a:xfrm>
            <a:off x="7154036" y="6442527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C2475B65-1BFB-4E59-BF1E-B1546F1735EE}"/>
              </a:ext>
            </a:extLst>
          </p:cNvPr>
          <p:cNvCxnSpPr>
            <a:cxnSpLocks/>
          </p:cNvCxnSpPr>
          <p:nvPr/>
        </p:nvCxnSpPr>
        <p:spPr>
          <a:xfrm>
            <a:off x="4570360" y="4663266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E85E2F38-ED25-4FD0-B33A-DF7A63E0AEE2}"/>
              </a:ext>
            </a:extLst>
          </p:cNvPr>
          <p:cNvCxnSpPr>
            <a:cxnSpLocks/>
          </p:cNvCxnSpPr>
          <p:nvPr/>
        </p:nvCxnSpPr>
        <p:spPr>
          <a:xfrm>
            <a:off x="4553502" y="5335201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r Verbinder 123">
            <a:extLst>
              <a:ext uri="{FF2B5EF4-FFF2-40B4-BE49-F238E27FC236}">
                <a16:creationId xmlns:a16="http://schemas.microsoft.com/office/drawing/2014/main" id="{36ECBA27-D68F-4518-9203-9C14EE43C250}"/>
              </a:ext>
            </a:extLst>
          </p:cNvPr>
          <p:cNvCxnSpPr>
            <a:cxnSpLocks/>
          </p:cNvCxnSpPr>
          <p:nvPr/>
        </p:nvCxnSpPr>
        <p:spPr>
          <a:xfrm>
            <a:off x="4547657" y="5762217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>
            <a:extLst>
              <a:ext uri="{FF2B5EF4-FFF2-40B4-BE49-F238E27FC236}">
                <a16:creationId xmlns:a16="http://schemas.microsoft.com/office/drawing/2014/main" id="{59E1CB20-52AB-46A7-802E-F44D02BAAE73}"/>
              </a:ext>
            </a:extLst>
          </p:cNvPr>
          <p:cNvSpPr txBox="1"/>
          <p:nvPr/>
        </p:nvSpPr>
        <p:spPr>
          <a:xfrm>
            <a:off x="2576319" y="3743309"/>
            <a:ext cx="2061468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Interessen und Vorlieben sind herausgefunden</a:t>
            </a:r>
          </a:p>
        </p:txBody>
      </p:sp>
      <p:sp>
        <p:nvSpPr>
          <p:cNvPr id="119" name="Textfeld 118">
            <a:extLst>
              <a:ext uri="{FF2B5EF4-FFF2-40B4-BE49-F238E27FC236}">
                <a16:creationId xmlns:a16="http://schemas.microsoft.com/office/drawing/2014/main" id="{57F3B47A-3F82-4BE2-952F-CF0F60932303}"/>
              </a:ext>
            </a:extLst>
          </p:cNvPr>
          <p:cNvSpPr txBox="1"/>
          <p:nvPr/>
        </p:nvSpPr>
        <p:spPr>
          <a:xfrm>
            <a:off x="2569505" y="5000429"/>
            <a:ext cx="2061468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Abwechslungsreiche Tagesbetreuung</a:t>
            </a:r>
          </a:p>
        </p:txBody>
      </p:sp>
      <p:sp>
        <p:nvSpPr>
          <p:cNvPr id="120" name="Textfeld 119">
            <a:extLst>
              <a:ext uri="{FF2B5EF4-FFF2-40B4-BE49-F238E27FC236}">
                <a16:creationId xmlns:a16="http://schemas.microsoft.com/office/drawing/2014/main" id="{4662325E-7E20-4B44-B378-E57115AD2E73}"/>
              </a:ext>
            </a:extLst>
          </p:cNvPr>
          <p:cNvSpPr txBox="1"/>
          <p:nvPr/>
        </p:nvSpPr>
        <p:spPr>
          <a:xfrm>
            <a:off x="2572823" y="5608329"/>
            <a:ext cx="2061468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Tagesstruktur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A2141DE8-94BC-4A4B-B2E2-5E4BB26DB129}"/>
              </a:ext>
            </a:extLst>
          </p:cNvPr>
          <p:cNvSpPr txBox="1"/>
          <p:nvPr/>
        </p:nvSpPr>
        <p:spPr>
          <a:xfrm>
            <a:off x="2561483" y="4385330"/>
            <a:ext cx="2071700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Individuelle Teilhabeziele sind erreicht </a:t>
            </a:r>
          </a:p>
        </p:txBody>
      </p:sp>
      <p:cxnSp>
        <p:nvCxnSpPr>
          <p:cNvPr id="125" name="Gerader Verbinder 124">
            <a:extLst>
              <a:ext uri="{FF2B5EF4-FFF2-40B4-BE49-F238E27FC236}">
                <a16:creationId xmlns:a16="http://schemas.microsoft.com/office/drawing/2014/main" id="{813CBE33-BE9C-4AFB-8243-9F34460FE96A}"/>
              </a:ext>
            </a:extLst>
          </p:cNvPr>
          <p:cNvCxnSpPr>
            <a:cxnSpLocks/>
          </p:cNvCxnSpPr>
          <p:nvPr/>
        </p:nvCxnSpPr>
        <p:spPr>
          <a:xfrm>
            <a:off x="4547657" y="6200774"/>
            <a:ext cx="317206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20">
            <a:extLst>
              <a:ext uri="{FF2B5EF4-FFF2-40B4-BE49-F238E27FC236}">
                <a16:creationId xmlns:a16="http://schemas.microsoft.com/office/drawing/2014/main" id="{0FF74D19-200F-4754-8F4F-ABCF432182D6}"/>
              </a:ext>
            </a:extLst>
          </p:cNvPr>
          <p:cNvSpPr txBox="1"/>
          <p:nvPr/>
        </p:nvSpPr>
        <p:spPr>
          <a:xfrm>
            <a:off x="2554153" y="6015050"/>
            <a:ext cx="2061468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Autonomie</a:t>
            </a:r>
          </a:p>
        </p:txBody>
      </p:sp>
    </p:spTree>
    <p:extLst>
      <p:ext uri="{BB962C8B-B14F-4D97-AF65-F5344CB8AC3E}">
        <p14:creationId xmlns:p14="http://schemas.microsoft.com/office/powerpoint/2010/main" val="281331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</Words>
  <Application>Microsoft Office PowerPoint</Application>
  <PresentationFormat>A3-Papier (297 x 420 mm)</PresentationFormat>
  <Paragraphs>78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Agfa Rotis Sans Serif</vt:lpstr>
      <vt:lpstr>Agfa Rotis Sans Serif ExBd</vt:lpstr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Wirkmodell Bildunsträger co-check</dc:title>
  <dc:creator>Ottmann, Sebastian</dc:creator>
  <cp:lastModifiedBy>Sebastian Ottmann</cp:lastModifiedBy>
  <cp:revision>55</cp:revision>
  <dcterms:created xsi:type="dcterms:W3CDTF">2018-12-12T11:53:36Z</dcterms:created>
  <dcterms:modified xsi:type="dcterms:W3CDTF">2022-03-25T09:18:59Z</dcterms:modified>
</cp:coreProperties>
</file>